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19" r:id="rId2"/>
    <p:sldId id="368" r:id="rId3"/>
    <p:sldId id="426" r:id="rId4"/>
    <p:sldId id="370" r:id="rId5"/>
    <p:sldId id="372" r:id="rId6"/>
    <p:sldId id="375" r:id="rId7"/>
    <p:sldId id="425" r:id="rId8"/>
    <p:sldId id="387" r:id="rId9"/>
    <p:sldId id="424" r:id="rId10"/>
    <p:sldId id="420" r:id="rId11"/>
    <p:sldId id="422" r:id="rId12"/>
    <p:sldId id="421" r:id="rId13"/>
    <p:sldId id="427" r:id="rId14"/>
    <p:sldId id="416" r:id="rId15"/>
    <p:sldId id="423" r:id="rId16"/>
    <p:sldId id="410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DC9E9C"/>
    <a:srgbClr val="DAB99E"/>
    <a:srgbClr val="D8D29C"/>
    <a:srgbClr val="C4D79D"/>
    <a:srgbClr val="D0D8E8"/>
    <a:srgbClr val="FFFFFF"/>
    <a:srgbClr val="FFE4CD"/>
    <a:srgbClr val="FFCFA7"/>
    <a:srgbClr val="EBFE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361" autoAdjust="0"/>
    <p:restoredTop sz="94723" autoAdjust="0"/>
  </p:normalViewPr>
  <p:slideViewPr>
    <p:cSldViewPr>
      <p:cViewPr>
        <p:scale>
          <a:sx n="70" d="100"/>
          <a:sy n="70" d="100"/>
        </p:scale>
        <p:origin x="-2054" y="-3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FF9A0-8B70-4316-B9A2-A1C3E4CDC1E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DE5729-BF84-4616-ACC9-131BE65E8D25}" type="pres">
      <dgm:prSet presAssocID="{245FF9A0-8B70-4316-B9A2-A1C3E4CDC1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093CDFD-0F3D-48A0-B1AB-EEE9D6F0BCD3}" type="presOf" srcId="{245FF9A0-8B70-4316-B9A2-A1C3E4CDC1EB}" destId="{09DE5729-BF84-4616-ACC9-131BE65E8D25}" srcOrd="0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4F5EE-B788-46A3-B294-7944D825CE59}">
      <dsp:nvSpPr>
        <dsp:cNvPr id="0" name=""/>
        <dsp:cNvSpPr/>
      </dsp:nvSpPr>
      <dsp:spPr>
        <a:xfrm>
          <a:off x="1090" y="597097"/>
          <a:ext cx="4251193" cy="2550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Программно-целевое планирование</a:t>
          </a:r>
          <a:endParaRPr lang="ru-RU" sz="2700" kern="1200" dirty="0"/>
        </a:p>
      </dsp:txBody>
      <dsp:txXfrm>
        <a:off x="1090" y="597097"/>
        <a:ext cx="4251193" cy="2550716"/>
      </dsp:txXfrm>
    </dsp:sp>
    <dsp:sp modelId="{0CD8D9B5-3B96-424E-B4F2-A91EC73C4657}">
      <dsp:nvSpPr>
        <dsp:cNvPr id="0" name=""/>
        <dsp:cNvSpPr/>
      </dsp:nvSpPr>
      <dsp:spPr>
        <a:xfrm>
          <a:off x="4677403" y="597097"/>
          <a:ext cx="4251193" cy="2550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Государственно-общественное управление в соответствии с ориентирами стратегии инновационного развития Челябинской области</a:t>
          </a:r>
          <a:endParaRPr lang="ru-RU" sz="2700" kern="1200" dirty="0"/>
        </a:p>
      </dsp:txBody>
      <dsp:txXfrm>
        <a:off x="4677403" y="597097"/>
        <a:ext cx="4251193" cy="2550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6CBDA-D91F-478D-A95E-978E6D6F4CD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6D7D9-3634-4BA8-BDF5-3653B11184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49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6D7D9-3634-4BA8-BDF5-3653B111846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18B2-56DC-40E4-9918-ACC617F34E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DA8-8F71-43C7-ABB1-D2690181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18B2-56DC-40E4-9918-ACC617F34E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DA8-8F71-43C7-ABB1-D2690181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18B2-56DC-40E4-9918-ACC617F34E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DA8-8F71-43C7-ABB1-D2690181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18B2-56DC-40E4-9918-ACC617F34E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DA8-8F71-43C7-ABB1-D2690181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18B2-56DC-40E4-9918-ACC617F34E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DA8-8F71-43C7-ABB1-D2690181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18B2-56DC-40E4-9918-ACC617F34E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DA8-8F71-43C7-ABB1-D2690181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18B2-56DC-40E4-9918-ACC617F34E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DA8-8F71-43C7-ABB1-D2690181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18B2-56DC-40E4-9918-ACC617F34E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DA8-8F71-43C7-ABB1-D2690181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18B2-56DC-40E4-9918-ACC617F34E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DA8-8F71-43C7-ABB1-D2690181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18B2-56DC-40E4-9918-ACC617F34E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DA8-8F71-43C7-ABB1-D2690181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18B2-56DC-40E4-9918-ACC617F34E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DA8-8F71-43C7-ABB1-D2690181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718B2-56DC-40E4-9918-ACC617F34E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8DDA8-8F71-43C7-ABB1-D2690181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Windows-Vista-Original-Log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" y="0"/>
            <a:ext cx="9143999" cy="6929461"/>
          </a:xfrm>
          <a:prstGeom prst="rect">
            <a:avLst/>
          </a:prstGeom>
          <a:noFill/>
        </p:spPr>
      </p:pic>
      <p:pic>
        <p:nvPicPr>
          <p:cNvPr id="5" name="Picture 2" descr="\\192.168.0.1\Docs\общая информация\АРХИВ\!Фотоархив!\Эмблемы и бланки\Эмблемы, логотипы, гербы\Озерский городской округ\Озерский городской округ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4" y="0"/>
            <a:ext cx="4552951" cy="5200651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00842" y="366816"/>
            <a:ext cx="4500314" cy="3633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Эффективное управление как ключевой инструмент развития образовательных систем</a:t>
            </a:r>
            <a:endParaRPr lang="ru-RU" sz="3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08857" y="4429132"/>
            <a:ext cx="1635143" cy="427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26.04.2016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429264"/>
            <a:ext cx="9144000" cy="1571636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34925" y="5661025"/>
            <a:ext cx="910907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endParaRPr lang="ru-RU" sz="2200" i="1" dirty="0" smtClean="0"/>
          </a:p>
          <a:p>
            <a:pPr algn="r">
              <a:spcBef>
                <a:spcPct val="20000"/>
              </a:spcBef>
            </a:pPr>
            <a:r>
              <a:rPr lang="ru-RU" sz="2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Управления образования </a:t>
            </a:r>
            <a:endParaRPr lang="ru-RU" sz="2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spcBef>
                <a:spcPct val="20000"/>
              </a:spcBef>
            </a:pPr>
            <a:r>
              <a:rPr lang="ru-RU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Озерского городского округа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5687108"/>
            <a:ext cx="49602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Горбунова Любовь Владимировна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:\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583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50009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2224"/>
            <a:ext cx="1054100" cy="137795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14348" y="71414"/>
            <a:ext cx="8229600" cy="1485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Показатели эффективности деятельности органов местного самоуправления</a:t>
            </a:r>
          </a:p>
          <a:p>
            <a:pPr lvl="0" algn="ctr">
              <a:spcBef>
                <a:spcPct val="0"/>
              </a:spcBef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 2013-2015гг</a:t>
            </a:r>
            <a:endParaRPr kumimoji="0" lang="ru-RU" sz="3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429264"/>
            <a:ext cx="9144000" cy="142873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763688" y="1484784"/>
            <a:ext cx="6696744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Общее и дополнительное образование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9" y="1959440"/>
          <a:ext cx="8568953" cy="4416552"/>
        </p:xfrm>
        <a:graphic>
          <a:graphicData uri="http://schemas.openxmlformats.org/drawingml/2006/table">
            <a:tbl>
              <a:tblPr/>
              <a:tblGrid>
                <a:gridCol w="5328591"/>
                <a:gridCol w="1152128"/>
                <a:gridCol w="648072"/>
                <a:gridCol w="720080"/>
                <a:gridCol w="720082"/>
              </a:tblGrid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12.Доля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сдавших единый государственный экзамен по данным предметам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99,2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99,46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99,5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13.Доля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1,12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0,26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:\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583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50009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2224"/>
            <a:ext cx="1054100" cy="137795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14348" y="71414"/>
            <a:ext cx="8229600" cy="1485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Показатели эффективности деятельности органов местного самоуправления</a:t>
            </a:r>
          </a:p>
          <a:p>
            <a:pPr lvl="0" algn="ctr">
              <a:spcBef>
                <a:spcPct val="0"/>
              </a:spcBef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 2013-2015гг</a:t>
            </a:r>
            <a:endParaRPr kumimoji="0" lang="ru-RU" sz="3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429264"/>
            <a:ext cx="9144000" cy="142873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763688" y="1484784"/>
            <a:ext cx="6696744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Общее и дополнительное образование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9" y="1959441"/>
          <a:ext cx="8568953" cy="4734059"/>
        </p:xfrm>
        <a:graphic>
          <a:graphicData uri="http://schemas.openxmlformats.org/drawingml/2006/table">
            <a:tbl>
              <a:tblPr/>
              <a:tblGrid>
                <a:gridCol w="5328591"/>
                <a:gridCol w="1152128"/>
                <a:gridCol w="648072"/>
                <a:gridCol w="720080"/>
                <a:gridCol w="720082"/>
              </a:tblGrid>
              <a:tr h="429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14.Доля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муниципальных общеобразовательных учреждений, соответствующих современным требованиям обучения, в общем количестве муниципальных образовательных учреждений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90,0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90,0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95,0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15.Доля муниципальных общеобразовательных учреждений, здания которых находятся в аварийном состоянии или требуют капитального ремонта, в общем количестве муниципальных образовательных учреждений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7,69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5,26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5,26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16.Доля детей первой и второй групп здоровья в общей численности обучающихся в муниципальных общеобразовательных учреждениях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69,1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72,4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74,3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:\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583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50009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2224"/>
            <a:ext cx="1054100" cy="137795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14348" y="71414"/>
            <a:ext cx="8229600" cy="1485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Показатели эффективности деятельности органов местного самоуправления</a:t>
            </a:r>
          </a:p>
          <a:p>
            <a:pPr lvl="0" algn="ctr">
              <a:spcBef>
                <a:spcPct val="0"/>
              </a:spcBef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 2013-2015гг</a:t>
            </a:r>
            <a:endParaRPr kumimoji="0" lang="ru-RU" sz="3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429264"/>
            <a:ext cx="9144000" cy="142873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763688" y="1484784"/>
            <a:ext cx="6696744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Общее и дополнительное образование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9" y="2071678"/>
          <a:ext cx="8568953" cy="4429156"/>
        </p:xfrm>
        <a:graphic>
          <a:graphicData uri="http://schemas.openxmlformats.org/drawingml/2006/table">
            <a:tbl>
              <a:tblPr/>
              <a:tblGrid>
                <a:gridCol w="5184575"/>
                <a:gridCol w="1152128"/>
                <a:gridCol w="720080"/>
                <a:gridCol w="720080"/>
                <a:gridCol w="792090"/>
              </a:tblGrid>
              <a:tr h="892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 smtClean="0">
                          <a:latin typeface="Times New Roman"/>
                          <a:ea typeface="Calibri"/>
                          <a:cs typeface="Times New Roman"/>
                        </a:rPr>
                        <a:t>17.Доля </a:t>
                      </a: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обучающихся в муниципальных общеобразовательных учреждениях, занимающихся во вторую (третью) смену, в общей численности обучающихся в муниципальных общеобразовательных учреждениях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/>
                          <a:ea typeface="Calibri"/>
                          <a:cs typeface="Times New Roman"/>
                        </a:rPr>
                        <a:t>2,27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/>
                          <a:ea typeface="Calibri"/>
                          <a:cs typeface="Times New Roman"/>
                        </a:rPr>
                        <a:t>2,52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/>
                          <a:ea typeface="Calibri"/>
                          <a:cs typeface="Times New Roman"/>
                        </a:rPr>
                        <a:t>1,47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18.Расходы бюджета муниципального образования на общее образование в расчете на 1 обучающегося в муниципальных общеобразовательных учреждениях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err="1" smtClean="0">
                          <a:latin typeface="Times New Roman"/>
                          <a:ea typeface="Calibri"/>
                          <a:cs typeface="Times New Roman"/>
                        </a:rPr>
                        <a:t>тыс.руб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77,04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83,26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83,29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:\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583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50009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2224"/>
            <a:ext cx="1054100" cy="137795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14348" y="71414"/>
            <a:ext cx="8229600" cy="1485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Показатели эффективности деятельности органов местного самоуправления</a:t>
            </a:r>
          </a:p>
          <a:p>
            <a:pPr lvl="0" algn="ctr">
              <a:spcBef>
                <a:spcPct val="0"/>
              </a:spcBef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 2013-2015гг</a:t>
            </a:r>
            <a:endParaRPr kumimoji="0" lang="ru-RU" sz="3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429264"/>
            <a:ext cx="9144000" cy="142873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763688" y="1484784"/>
            <a:ext cx="6696744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Общее и дополнительное образование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9" y="2428868"/>
          <a:ext cx="8568953" cy="3857652"/>
        </p:xfrm>
        <a:graphic>
          <a:graphicData uri="http://schemas.openxmlformats.org/drawingml/2006/table">
            <a:tbl>
              <a:tblPr/>
              <a:tblGrid>
                <a:gridCol w="5184575"/>
                <a:gridCol w="1152128"/>
                <a:gridCol w="720080"/>
                <a:gridCol w="720080"/>
                <a:gridCol w="792090"/>
              </a:tblGrid>
              <a:tr h="1088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19.Доля детей в возрасте 5-18 лет, получающих услуги по дополнительному образованию в организациях  различных организационно-правовой</a:t>
                      </a:r>
                      <a:r>
                        <a:rPr lang="ru-RU" sz="17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формы и формы собственности, в общей численности </a:t>
                      </a:r>
                      <a:r>
                        <a:rPr lang="ru-RU" sz="1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детей этой возрастной</a:t>
                      </a:r>
                      <a:r>
                        <a:rPr lang="ru-RU" sz="17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группы</a:t>
                      </a:r>
                      <a:endParaRPr lang="ru-RU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процент</a:t>
                      </a:r>
                      <a:endParaRPr lang="ru-RU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87,14</a:t>
                      </a:r>
                      <a:endParaRPr lang="ru-RU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60,70</a:t>
                      </a:r>
                      <a:endParaRPr lang="ru-RU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75,40</a:t>
                      </a:r>
                      <a:endParaRPr lang="ru-RU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:\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583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50009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2224"/>
            <a:ext cx="1054100" cy="137795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71556" y="18864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Достижение показателей по заработной плате педагогических работников в 2013-2015 </a:t>
            </a:r>
            <a:r>
              <a:rPr lang="ru-RU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гг</a:t>
            </a:r>
            <a:endParaRPr lang="ru-RU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kumimoji="0" lang="ru-RU" sz="3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99592" y="1628799"/>
          <a:ext cx="7992889" cy="4590328"/>
        </p:xfrm>
        <a:graphic>
          <a:graphicData uri="http://schemas.openxmlformats.org/drawingml/2006/table">
            <a:tbl>
              <a:tblPr>
                <a:effectLst>
                  <a:reflection blurRad="6350" stA="50000" endA="300" endPos="55000" dir="5400000" sy="-100000" algn="bl" rotWithShape="0"/>
                </a:effectLst>
              </a:tblPr>
              <a:tblGrid>
                <a:gridCol w="1921976"/>
                <a:gridCol w="1236734"/>
                <a:gridCol w="937347"/>
                <a:gridCol w="932176"/>
                <a:gridCol w="932176"/>
                <a:gridCol w="1198512"/>
                <a:gridCol w="833968"/>
              </a:tblGrid>
              <a:tr h="455347">
                <a:tc rowSpan="2">
                  <a:txBody>
                    <a:bodyPr/>
                    <a:lstStyle/>
                    <a:p>
                      <a:pPr algn="just"/>
                      <a:r>
                        <a:rPr lang="ru-RU" sz="1800" b="1" dirty="0">
                          <a:latin typeface="+mn-lt"/>
                          <a:cs typeface="Times New Roman"/>
                        </a:rPr>
                        <a:t>Показатель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cs typeface="Times New Roman"/>
                        </a:rPr>
                        <a:t>2013 год</a:t>
                      </a:r>
                      <a:endParaRPr lang="ru-RU" sz="1800" b="1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cs typeface="Times New Roman"/>
                        </a:rPr>
                        <a:t>2014 год</a:t>
                      </a:r>
                      <a:endParaRPr lang="ru-RU" sz="1800" b="1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cs typeface="Times New Roman"/>
                        </a:rPr>
                        <a:t>2015 год</a:t>
                      </a:r>
                      <a:endParaRPr lang="ru-RU" sz="1800" b="1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cs typeface="Times New Roman"/>
                        </a:rPr>
                        <a:t>План</a:t>
                      </a:r>
                      <a:endParaRPr lang="ru-RU" sz="1800" b="1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cs typeface="Times New Roman"/>
                        </a:rPr>
                        <a:t>Факт</a:t>
                      </a:r>
                      <a:endParaRPr lang="ru-RU" sz="1800" b="1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cs typeface="Times New Roman"/>
                        </a:rPr>
                        <a:t>План</a:t>
                      </a:r>
                      <a:endParaRPr lang="ru-RU" sz="1800" b="1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cs typeface="Times New Roman"/>
                        </a:rPr>
                        <a:t>Факт</a:t>
                      </a:r>
                      <a:endParaRPr lang="ru-RU" sz="1800" b="1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cs typeface="Times New Roman"/>
                        </a:rPr>
                        <a:t>План</a:t>
                      </a:r>
                      <a:endParaRPr lang="ru-RU" sz="1800" b="1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cs typeface="Times New Roman"/>
                        </a:rPr>
                        <a:t>Факт</a:t>
                      </a:r>
                      <a:endParaRPr lang="ru-RU" sz="1800" b="1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7842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+mn-lt"/>
                          <a:cs typeface="Times New Roman"/>
                        </a:rPr>
                        <a:t>Педагогические работники дошкольных образовательных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/>
                        </a:rPr>
                        <a:t>19236</a:t>
                      </a:r>
                      <a:endParaRPr lang="ru-RU" sz="1600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+mn-lt"/>
                          <a:cs typeface="Times New Roman"/>
                        </a:rPr>
                        <a:t>22105</a:t>
                      </a:r>
                      <a:endParaRPr lang="ru-RU" sz="1600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  <a:cs typeface="Times New Roman"/>
                        </a:rPr>
                        <a:t>23090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  <a:cs typeface="Times New Roman"/>
                        </a:rPr>
                        <a:t>24187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24782</a:t>
                      </a:r>
                      <a:endParaRPr lang="ru-RU" sz="1600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25320</a:t>
                      </a:r>
                      <a:endParaRPr lang="ru-RU" sz="1600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42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+mn-lt"/>
                          <a:cs typeface="Times New Roman"/>
                        </a:rPr>
                        <a:t>Педагогические работники общеобразовательных </a:t>
                      </a: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организаций</a:t>
                      </a:r>
                      <a:endParaRPr lang="ru-RU" sz="1600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/>
                        </a:rPr>
                        <a:t>28347</a:t>
                      </a:r>
                      <a:endParaRPr lang="ru-RU" sz="1600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/>
                        </a:rPr>
                        <a:t>29514</a:t>
                      </a:r>
                      <a:endParaRPr lang="ru-RU" sz="1600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  <a:cs typeface="Times New Roman"/>
                        </a:rPr>
                        <a:t>30918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  <a:cs typeface="Times New Roman"/>
                        </a:rPr>
                        <a:t>31195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32194</a:t>
                      </a:r>
                      <a:endParaRPr lang="ru-RU" sz="1600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32326</a:t>
                      </a:r>
                      <a:endParaRPr lang="ru-RU" sz="1600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84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latin typeface="+mn-lt"/>
                          <a:cs typeface="Times New Roman"/>
                        </a:rPr>
                        <a:t>Учителя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/>
                        </a:rPr>
                        <a:t>-</a:t>
                      </a:r>
                      <a:endParaRPr lang="ru-RU" sz="1600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31389</a:t>
                      </a:r>
                      <a:endParaRPr lang="ru-RU" sz="1600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  <a:cs typeface="Times New Roman"/>
                        </a:rPr>
                        <a:t>33573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-</a:t>
                      </a:r>
                      <a:endParaRPr lang="ru-RU" sz="1600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35046</a:t>
                      </a:r>
                      <a:endParaRPr lang="ru-RU" sz="1600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42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+mn-lt"/>
                          <a:cs typeface="Times New Roman"/>
                        </a:rPr>
                        <a:t>Педагогические работники </a:t>
                      </a: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организаций</a:t>
                      </a:r>
                      <a:r>
                        <a:rPr lang="ru-RU" sz="1600" baseline="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+mn-lt"/>
                          <a:cs typeface="Times New Roman"/>
                        </a:rPr>
                        <a:t>дополнительного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/>
                        </a:rPr>
                        <a:t>22223</a:t>
                      </a:r>
                      <a:endParaRPr lang="ru-RU" sz="1600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/>
                        </a:rPr>
                        <a:t>23441</a:t>
                      </a:r>
                      <a:endParaRPr lang="ru-RU" sz="1600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  <a:cs typeface="Times New Roman"/>
                        </a:rPr>
                        <a:t>26858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  <a:cs typeface="Times New Roman"/>
                        </a:rPr>
                        <a:t>29125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29789</a:t>
                      </a:r>
                      <a:endParaRPr lang="ru-RU" sz="1600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/>
                        </a:rPr>
                        <a:t>30915</a:t>
                      </a:r>
                      <a:endParaRPr lang="ru-RU" sz="1600" dirty="0"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596336" y="1340768"/>
            <a:ext cx="115212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Тыс.руб.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6309320"/>
            <a:ext cx="4752528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*в 2015 году с учетом компенсации расходов сельским специалистам</a:t>
            </a:r>
            <a:endParaRPr lang="ru-RU" sz="1200" dirty="0"/>
          </a:p>
        </p:txBody>
      </p:sp>
      <p:pic>
        <p:nvPicPr>
          <p:cNvPr id="15" name="Picture 6" descr="D:\hand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899592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hand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899592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:\hand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899592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:\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583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50009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2224"/>
            <a:ext cx="1054100" cy="137795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14348" y="71414"/>
            <a:ext cx="8229600" cy="1485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Показатели эффективности деятельности органов местного самоуправления</a:t>
            </a:r>
          </a:p>
          <a:p>
            <a:pPr lvl="0" algn="ctr">
              <a:spcBef>
                <a:spcPct val="0"/>
              </a:spcBef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 2013-2015гг</a:t>
            </a:r>
            <a:endParaRPr kumimoji="0" lang="ru-RU" sz="3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429264"/>
            <a:ext cx="9144000" cy="142873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763688" y="1484784"/>
            <a:ext cx="6696744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Общее и дополнительное образование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9" y="2000241"/>
          <a:ext cx="8568953" cy="4254962"/>
        </p:xfrm>
        <a:graphic>
          <a:graphicData uri="http://schemas.openxmlformats.org/drawingml/2006/table">
            <a:tbl>
              <a:tblPr/>
              <a:tblGrid>
                <a:gridCol w="4680519"/>
                <a:gridCol w="1008112"/>
                <a:gridCol w="1008112"/>
                <a:gridCol w="936104"/>
                <a:gridCol w="936106"/>
              </a:tblGrid>
              <a:tr h="902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заработная плата работников муниципальных дошкольных учреждений</a:t>
                      </a: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18019,3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19917,5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21022,3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Среднемесячная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номинальная начисленная заработная плата работников муниципальных общеобразовательных учреждений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25588,3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27363,7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28842,6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заработная плата учителей муниципальных общеобразовательных учреждений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30257,4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30042,3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35065,5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:\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583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50009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2224"/>
            <a:ext cx="1054100" cy="137795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14348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Актуальные задачи на 2016 год</a:t>
            </a:r>
            <a:endParaRPr kumimoji="0" lang="ru-RU" sz="3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429264"/>
            <a:ext cx="9144000" cy="142873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85786" y="928670"/>
            <a:ext cx="8286777" cy="857256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В сфере дошкольного образования - обеспечение доступности и высокого качества услуг дошкольного образования. Открытие новых мест для детей до 3-х лет. Реализация ФГОС дошкольного образования.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990" y="1857365"/>
            <a:ext cx="8289747" cy="785817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В сфере общего образования - обеспечение достижения обучающимися новых образовательных результатов и равного доступа к качественному образованию. Разнообразие образовательных программ. Развитие доступной среды для детей с ОВЗ.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2847" y="2714620"/>
            <a:ext cx="8289747" cy="71438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В сфере дополнительного образования детей - на расширение потенциала системы дополнительного образования детей и создание условий для развития молодых талантов и детей с высокой мотивацией к обучению.</a:t>
            </a:r>
            <a:endParaRPr lang="ru-RU" sz="1600" dirty="0"/>
          </a:p>
        </p:txBody>
      </p:sp>
      <p:sp>
        <p:nvSpPr>
          <p:cNvPr id="14" name="Нашивка 13"/>
          <p:cNvSpPr/>
          <p:nvPr/>
        </p:nvSpPr>
        <p:spPr>
          <a:xfrm rot="5400000">
            <a:off x="-192817" y="1821104"/>
            <a:ext cx="1214444" cy="715464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5" name="Нашивка 14"/>
          <p:cNvSpPr/>
          <p:nvPr/>
        </p:nvSpPr>
        <p:spPr>
          <a:xfrm rot="5400000">
            <a:off x="-140339" y="3077474"/>
            <a:ext cx="1132559" cy="715464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6" name="Нашивка 15"/>
          <p:cNvSpPr/>
          <p:nvPr/>
        </p:nvSpPr>
        <p:spPr>
          <a:xfrm rot="5400000">
            <a:off x="-183286" y="4272925"/>
            <a:ext cx="1191156" cy="715464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7" name="Скругленный прямоугольник 16"/>
          <p:cNvSpPr/>
          <p:nvPr/>
        </p:nvSpPr>
        <p:spPr>
          <a:xfrm>
            <a:off x="799693" y="3500438"/>
            <a:ext cx="8289747" cy="1643074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Реализацию мероприятий образовательного проекта «ТЕМП».</a:t>
            </a:r>
          </a:p>
          <a:p>
            <a:pPr algn="ctr">
              <a:defRPr/>
            </a:pPr>
            <a:r>
              <a:rPr lang="ru-RU" sz="1600" dirty="0" smtClean="0"/>
              <a:t> Реализацию мероприятий муниципальных программ Озерского городского округа Челябинской области в сфере образования, Плана мероприятий («дорожной карты») «Изменения в отраслях социальной сферы, направленные на повышение эффективности образования и науки» в Озерском городском округе в части обеспечения доступности дошкольного, начального общего, основного общего, среднего общего и дополнительного образования»</a:t>
            </a:r>
          </a:p>
        </p:txBody>
      </p:sp>
      <p:sp>
        <p:nvSpPr>
          <p:cNvPr id="18" name="Нашивка 17"/>
          <p:cNvSpPr/>
          <p:nvPr/>
        </p:nvSpPr>
        <p:spPr>
          <a:xfrm rot="5400000">
            <a:off x="-166440" y="5628283"/>
            <a:ext cx="1191156" cy="715464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9" name="Скругленный прямоугольник 18"/>
          <p:cNvSpPr/>
          <p:nvPr/>
        </p:nvSpPr>
        <p:spPr>
          <a:xfrm>
            <a:off x="857225" y="5214950"/>
            <a:ext cx="8286776" cy="114300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Создание условий для внедрения профессиональных стандартов педагогов, нормирования труда с целью обеспечения качественного образовательного результата. Совершенствование системы регулирования качества образования с использованием механизмов независимой оценки.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Windows-Vista-Original-Log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" y="0"/>
            <a:ext cx="9143999" cy="6929461"/>
          </a:xfrm>
          <a:prstGeom prst="rect">
            <a:avLst/>
          </a:prstGeom>
          <a:noFill/>
        </p:spPr>
      </p:pic>
      <p:pic>
        <p:nvPicPr>
          <p:cNvPr id="5" name="Picture 2" descr="\\192.168.0.1\Docs\общая информация\АРХИВ\!Фотоархив!\Эмблемы и бланки\Эмблемы, логотипы, гербы\Озерский городской округ\Озерский городской округ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0"/>
            <a:ext cx="4552951" cy="5200651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00842" y="366816"/>
            <a:ext cx="4500314" cy="3633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ВНИМАНИЕ!</a:t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08857" y="4429132"/>
            <a:ext cx="1635143" cy="427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26.04.2016</a:t>
            </a: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29264"/>
            <a:ext cx="9144000" cy="1571636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Rectangle 3"/>
          <p:cNvSpPr>
            <a:spLocks noGrp="1" noChangeArrowheads="1"/>
          </p:cNvSpPr>
          <p:nvPr/>
        </p:nvSpPr>
        <p:spPr bwMode="auto">
          <a:xfrm>
            <a:off x="34925" y="5661025"/>
            <a:ext cx="910907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endParaRPr lang="ru-RU" sz="2200" i="1" dirty="0" smtClean="0"/>
          </a:p>
          <a:p>
            <a:pPr algn="r">
              <a:spcBef>
                <a:spcPct val="20000"/>
              </a:spcBef>
            </a:pPr>
            <a:r>
              <a:rPr lang="ru-RU" sz="2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Управления образования </a:t>
            </a:r>
            <a:endParaRPr lang="ru-RU" sz="2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spcBef>
                <a:spcPct val="20000"/>
              </a:spcBef>
            </a:pPr>
            <a:r>
              <a:rPr lang="ru-RU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Озерского городского округа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5687108"/>
            <a:ext cx="49602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Горбунова Любовь Владимировна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:\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583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429264"/>
            <a:ext cx="9144000" cy="142873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14"/>
            <a:ext cx="8229600" cy="114300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и задачи деятельности органов местного самоуправления в сфере образования</a:t>
            </a:r>
            <a:endParaRPr lang="ru-RU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214313" y="2852738"/>
          <a:ext cx="8929687" cy="374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50009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22224"/>
            <a:ext cx="1054100" cy="1377950"/>
          </a:xfrm>
          <a:prstGeom prst="rect">
            <a:avLst/>
          </a:prstGeom>
          <a:noFill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-71470" y="1571612"/>
            <a:ext cx="9001188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ru-RU" sz="1900" dirty="0" smtClean="0"/>
              <a:t>                    Обеспечить эффективное функционирование и развитие системы образования, создать условия для обеспечения качественного образовательного результата во всех образовательных организациях.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32" y="1500174"/>
            <a:ext cx="128588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Цель</a:t>
            </a:r>
            <a:r>
              <a:rPr kumimoji="0" lang="en-US" sz="2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2844" y="2708920"/>
            <a:ext cx="85336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Задачи</a:t>
            </a:r>
            <a:endParaRPr kumimoji="0" lang="ru-RU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143248"/>
            <a:ext cx="2786082" cy="3286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Реализация мероприятий государственных и муниципальных программ, плана мероприятий («дорожной карты») «Изменения в отраслях социальной сферы, направленные на повышение эффективности образования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14744" y="3143248"/>
            <a:ext cx="2500330" cy="3286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доступного и качественного образования, формирование современной образовательной среды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00826" y="3143248"/>
            <a:ext cx="2500330" cy="3286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эффективной системы социализации детей и молодежи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26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:\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583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50009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2224"/>
            <a:ext cx="1054100" cy="137795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071538" y="71414"/>
            <a:ext cx="78724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Полномочия органов местного самоуправления</a:t>
            </a:r>
            <a:endParaRPr kumimoji="0" lang="ru-RU" sz="3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429264"/>
            <a:ext cx="9144000" cy="142873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57224" y="1142984"/>
            <a:ext cx="8286776" cy="1000132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Организация предоставления общедоступного и бесплатного дошкольного, начального общего, основного общего, среднего общего образования по основным общеобразовательным программам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224" y="2214555"/>
            <a:ext cx="8286776" cy="571504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Организация предоставления дополнительного образования детей в муниципальных образовательных организациях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224" y="2857496"/>
            <a:ext cx="8286776" cy="71438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Создание, реорганизация и ликвидация муниципальных образовательных организаций</a:t>
            </a:r>
            <a:endParaRPr lang="ru-RU" dirty="0"/>
          </a:p>
        </p:txBody>
      </p:sp>
      <p:sp>
        <p:nvSpPr>
          <p:cNvPr id="14" name="Нашивка 13"/>
          <p:cNvSpPr/>
          <p:nvPr/>
        </p:nvSpPr>
        <p:spPr>
          <a:xfrm rot="5400000">
            <a:off x="-192817" y="1821104"/>
            <a:ext cx="1214444" cy="715464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5" name="Нашивка 14"/>
          <p:cNvSpPr/>
          <p:nvPr/>
        </p:nvSpPr>
        <p:spPr>
          <a:xfrm rot="5400000">
            <a:off x="-140339" y="3077474"/>
            <a:ext cx="1132559" cy="715464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6" name="Нашивка 15"/>
          <p:cNvSpPr/>
          <p:nvPr/>
        </p:nvSpPr>
        <p:spPr>
          <a:xfrm rot="5400000">
            <a:off x="-183286" y="4272925"/>
            <a:ext cx="1191156" cy="715464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7" name="Скругленный прямоугольник 16"/>
          <p:cNvSpPr/>
          <p:nvPr/>
        </p:nvSpPr>
        <p:spPr>
          <a:xfrm>
            <a:off x="857224" y="3643314"/>
            <a:ext cx="8286776" cy="71438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Обеспечение содержания зданий и сооружений муниципальных образовательных организаций, обустройство прилегающих к ним территорий</a:t>
            </a:r>
            <a:endParaRPr lang="ru-RU" dirty="0"/>
          </a:p>
        </p:txBody>
      </p:sp>
      <p:sp>
        <p:nvSpPr>
          <p:cNvPr id="18" name="Нашивка 17"/>
          <p:cNvSpPr/>
          <p:nvPr/>
        </p:nvSpPr>
        <p:spPr>
          <a:xfrm rot="5400000">
            <a:off x="-166440" y="5628283"/>
            <a:ext cx="1191156" cy="715464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9" name="Скругленный прямоугольник 18"/>
          <p:cNvSpPr/>
          <p:nvPr/>
        </p:nvSpPr>
        <p:spPr>
          <a:xfrm>
            <a:off x="857224" y="4429132"/>
            <a:ext cx="8286776" cy="642942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Организация отдыха детей в каникулярное время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24" y="5214950"/>
            <a:ext cx="8286776" cy="500066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Создание условий для осуществления присмотра и ухода за детьми, содержание детей в муниципальных образовательных организациях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57224" y="5786454"/>
            <a:ext cx="8286776" cy="78581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Осуществление иных установленных Федеральным законом от 29.12.2012 №273-ФЗ «Об образовании в Российской Федерации» полномочий в сфере образования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:\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583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50009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2224"/>
            <a:ext cx="1054100" cy="1377950"/>
          </a:xfrm>
          <a:prstGeom prst="rect">
            <a:avLst/>
          </a:prstGeom>
          <a:noFill/>
        </p:spPr>
      </p:pic>
      <p:pic>
        <p:nvPicPr>
          <p:cNvPr id="11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429264"/>
            <a:ext cx="9144000" cy="142873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14348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Система образования Озерского городского округа</a:t>
            </a:r>
            <a:endParaRPr kumimoji="0" lang="ru-RU" sz="26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071538" y="857232"/>
            <a:ext cx="7286676" cy="2643206"/>
          </a:xfrm>
          <a:prstGeom prst="roundRect">
            <a:avLst>
              <a:gd name="adj" fmla="val 6109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4414" y="928670"/>
            <a:ext cx="59293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 </a:t>
            </a:r>
            <a:r>
              <a:rPr lang="ru-RU" sz="2600" b="1" dirty="0">
                <a:cs typeface="Times New Roman" pitchFamily="18" charset="0"/>
              </a:rPr>
              <a:t>образовательных</a:t>
            </a:r>
            <a:r>
              <a:rPr lang="ru-RU" sz="2600" b="1" dirty="0"/>
              <a:t> </a:t>
            </a:r>
            <a:r>
              <a:rPr lang="ru-RU" sz="2600" b="1" dirty="0" smtClean="0"/>
              <a:t>организаций</a:t>
            </a:r>
            <a:endParaRPr lang="ru-RU" sz="2600" b="1" dirty="0"/>
          </a:p>
        </p:txBody>
      </p:sp>
      <p:cxnSp>
        <p:nvCxnSpPr>
          <p:cNvPr id="34" name="Shape 33"/>
          <p:cNvCxnSpPr>
            <a:stCxn id="16" idx="3"/>
          </p:cNvCxnSpPr>
          <p:nvPr/>
        </p:nvCxnSpPr>
        <p:spPr>
          <a:xfrm>
            <a:off x="7143768" y="1205669"/>
            <a:ext cx="946205" cy="208918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1214414" y="1571612"/>
            <a:ext cx="6929486" cy="500066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214414" y="2857496"/>
            <a:ext cx="6929486" cy="500066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214414" y="2214554"/>
            <a:ext cx="6929486" cy="500066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8"/>
          <p:cNvSpPr txBox="1"/>
          <p:nvPr/>
        </p:nvSpPr>
        <p:spPr>
          <a:xfrm>
            <a:off x="2266956" y="2243132"/>
            <a:ext cx="34480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/>
              <a:t>общеобразовательных</a:t>
            </a:r>
            <a:endParaRPr lang="ru-RU" b="1" dirty="0"/>
          </a:p>
        </p:txBody>
      </p:sp>
      <p:pic>
        <p:nvPicPr>
          <p:cNvPr id="3075" name="Picture 3" descr="D:\картинки\o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8108" y="2071678"/>
            <a:ext cx="635000" cy="635000"/>
          </a:xfrm>
          <a:prstGeom prst="rect">
            <a:avLst/>
          </a:prstGeom>
          <a:noFill/>
        </p:spPr>
      </p:pic>
      <p:sp>
        <p:nvSpPr>
          <p:cNvPr id="12" name="TextBox 3"/>
          <p:cNvSpPr txBox="1"/>
          <p:nvPr/>
        </p:nvSpPr>
        <p:spPr>
          <a:xfrm>
            <a:off x="2465403" y="2857496"/>
            <a:ext cx="55356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</a:t>
            </a:r>
            <a:r>
              <a:rPr lang="ru-RU" b="1" dirty="0" smtClean="0"/>
              <a:t>  дополнительного образования</a:t>
            </a:r>
            <a:endParaRPr lang="ru-RU" b="1" dirty="0"/>
          </a:p>
        </p:txBody>
      </p:sp>
      <p:pic>
        <p:nvPicPr>
          <p:cNvPr id="3076" name="Picture 4" descr="D:\картинки\ydo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60" y="2786058"/>
            <a:ext cx="635000" cy="546100"/>
          </a:xfrm>
          <a:prstGeom prst="rect">
            <a:avLst/>
          </a:prstGeom>
          <a:noFill/>
        </p:spPr>
      </p:pic>
      <p:pic>
        <p:nvPicPr>
          <p:cNvPr id="3074" name="Picture 2" descr="D:\картинки\do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1500174"/>
            <a:ext cx="635000" cy="584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000232" y="1571612"/>
            <a:ext cx="209147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14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cs typeface="Times New Roman" pitchFamily="18" charset="0"/>
              </a:rPr>
              <a:t>дошкольных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51520" y="3573016"/>
            <a:ext cx="7572428" cy="2071702"/>
          </a:xfrm>
          <a:prstGeom prst="roundRect">
            <a:avLst>
              <a:gd name="adj" fmla="val 6109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520" y="3645024"/>
            <a:ext cx="7286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образовательных организациях обучается и воспитывается:</a:t>
            </a:r>
          </a:p>
          <a:p>
            <a:r>
              <a:rPr lang="ru-RU" sz="2000" dirty="0" smtClean="0"/>
              <a:t>МБДОУ (</a:t>
            </a:r>
            <a:r>
              <a:rPr lang="ru-RU" sz="2000" i="1" dirty="0" smtClean="0"/>
              <a:t>по данным на 01.01.2016) – 5213 чел.;</a:t>
            </a:r>
          </a:p>
          <a:p>
            <a:r>
              <a:rPr lang="ru-RU" sz="2000" i="1" dirty="0" smtClean="0"/>
              <a:t>МБОУ (по данным на 20.09.2015) –8469 чел.;</a:t>
            </a: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Всего 13682 чел.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–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15,1%  от общей численности населения округа</a:t>
            </a:r>
            <a:endParaRPr lang="ru-RU" sz="2000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79512" y="5805264"/>
            <a:ext cx="8358246" cy="785818"/>
          </a:xfrm>
          <a:prstGeom prst="roundRect">
            <a:avLst>
              <a:gd name="adj" fmla="val 6109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42844" y="5854503"/>
            <a:ext cx="8929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системе образования работает </a:t>
            </a:r>
            <a:r>
              <a:rPr lang="ru-RU" sz="2000" b="1" dirty="0" smtClean="0"/>
              <a:t>3362</a:t>
            </a:r>
            <a:r>
              <a:rPr lang="ru-RU" sz="2000" dirty="0" smtClean="0"/>
              <a:t> </a:t>
            </a:r>
            <a:r>
              <a:rPr lang="ru-RU" sz="2000" b="1" dirty="0" smtClean="0"/>
              <a:t>человека</a:t>
            </a:r>
            <a:r>
              <a:rPr lang="ru-RU" sz="2000" dirty="0" smtClean="0"/>
              <a:t>, в том числе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1719 педагогических работника</a:t>
            </a:r>
            <a:r>
              <a:rPr lang="ru-RU" sz="2000" dirty="0" smtClean="0"/>
              <a:t> (без учета внешних совместителей).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:\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583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50009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2224"/>
            <a:ext cx="1054100" cy="137795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842994" y="2142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Финансирование отрасли «Образование»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 2013-2015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гг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kumimoji="0" lang="ru-RU" sz="28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429264"/>
            <a:ext cx="9144000" cy="142873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27584" y="1484785"/>
          <a:ext cx="7992887" cy="3587522"/>
        </p:xfrm>
        <a:graphic>
          <a:graphicData uri="http://schemas.openxmlformats.org/drawingml/2006/table">
            <a:tbl>
              <a:tblPr/>
              <a:tblGrid>
                <a:gridCol w="2304256"/>
                <a:gridCol w="1692187"/>
                <a:gridCol w="1998222"/>
                <a:gridCol w="1998222"/>
              </a:tblGrid>
              <a:tr h="256769">
                <a:tc rowSpan="2"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Источник финансирования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Год /тыс. руб.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69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Федеральный бюджет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Calibri"/>
                        </a:rPr>
                        <a:t>23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Calibri"/>
                        </a:rPr>
                        <a:t>791,2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3443,1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Областной бюджет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Calibri"/>
                        </a:rPr>
                        <a:t>699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Calibri"/>
                        </a:rPr>
                        <a:t>805,7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879 230,2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905475,5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Местный бюджет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Calibri"/>
                        </a:rPr>
                        <a:t>713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Calibri"/>
                        </a:rPr>
                        <a:t>120,9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618 785,0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634622,3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14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Calibri"/>
                        </a:rPr>
                        <a:t>436</a:t>
                      </a:r>
                      <a:r>
                        <a:rPr lang="en-US" sz="1800" b="1" smtClean="0"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800" b="1" smtClean="0">
                          <a:latin typeface="Times New Roman"/>
                          <a:ea typeface="Times New Roman"/>
                          <a:cs typeface="Calibri"/>
                        </a:rPr>
                        <a:t>717,8</a:t>
                      </a:r>
                      <a:endParaRPr lang="ru-RU" sz="18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1 498 015,2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1 543 540,9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6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%  от бюджета округа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Calibri"/>
                        </a:rPr>
                        <a:t>45,1</a:t>
                      </a:r>
                      <a:endParaRPr lang="ru-RU" sz="18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49,4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49,8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-32" y="5072074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</a:t>
            </a:r>
            <a:endParaRPr kumimoji="0" lang="ru-RU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42926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Большую долю расходов в бюджете отрасли «Образование» занимает оплата труда и налоговые платежи -  80,05 % от общего объема запланированных средств. Второй статьей расходов являются услуги по содержанию имущества, которые составляют 12,62%.</a:t>
            </a:r>
            <a:endParaRPr lang="ru-RU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:\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583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50009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2224"/>
            <a:ext cx="1054100" cy="137795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14348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Финансирование муниципальных</a:t>
            </a:r>
            <a:r>
              <a:rPr kumimoji="0" lang="ru-RU" sz="30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программ</a:t>
            </a:r>
          </a:p>
          <a:p>
            <a:pPr lvl="0" algn="ctr">
              <a:spcBef>
                <a:spcPct val="0"/>
              </a:spcBef>
            </a:pPr>
            <a:r>
              <a:rPr lang="ru-RU" sz="3000" b="1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(программно-целевой метод)</a:t>
            </a:r>
            <a:endParaRPr kumimoji="0" lang="ru-RU" sz="3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429264"/>
            <a:ext cx="9144000" cy="142873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0" y="1700809"/>
          <a:ext cx="9143999" cy="4862638"/>
        </p:xfrm>
        <a:graphic>
          <a:graphicData uri="http://schemas.openxmlformats.org/drawingml/2006/table">
            <a:tbl>
              <a:tblPr/>
              <a:tblGrid>
                <a:gridCol w="468923"/>
                <a:gridCol w="3745887"/>
                <a:gridCol w="1500198"/>
                <a:gridCol w="1665304"/>
                <a:gridCol w="1763687"/>
              </a:tblGrid>
              <a:tr h="1008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latin typeface="+mn-lt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50" dirty="0" err="1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50" dirty="0"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50" dirty="0" err="1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63" marR="5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latin typeface="+mn-lt"/>
                          <a:ea typeface="Times New Roman"/>
                          <a:cs typeface="Times New Roman"/>
                        </a:rPr>
                        <a:t>Наименование муниципальной программы</a:t>
                      </a:r>
                    </a:p>
                  </a:txBody>
                  <a:tcPr marL="52163" marR="5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latin typeface="+mn-lt"/>
                          <a:ea typeface="Times New Roman"/>
                          <a:cs typeface="Times New Roman"/>
                        </a:rPr>
                        <a:t>Объем финансирования в 2013 году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latin typeface="+mn-lt"/>
                          <a:ea typeface="Times New Roman"/>
                          <a:cs typeface="Times New Roman"/>
                        </a:rPr>
                        <a:t>тыс. рублей</a:t>
                      </a:r>
                    </a:p>
                  </a:txBody>
                  <a:tcPr marL="52163" marR="5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latin typeface="+mn-lt"/>
                          <a:ea typeface="Times New Roman"/>
                          <a:cs typeface="Times New Roman"/>
                        </a:rPr>
                        <a:t>Объем финансирования в 2014 году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latin typeface="+mn-lt"/>
                          <a:ea typeface="Times New Roman"/>
                          <a:cs typeface="Times New Roman"/>
                        </a:rPr>
                        <a:t>тыс. рублей</a:t>
                      </a:r>
                    </a:p>
                  </a:txBody>
                  <a:tcPr marL="52163" marR="5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+mn-lt"/>
                          <a:ea typeface="Times New Roman"/>
                          <a:cs typeface="Times New Roman"/>
                        </a:rPr>
                        <a:t>Объем финансирования в 2015 году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+mn-lt"/>
                          <a:ea typeface="Times New Roman"/>
                          <a:cs typeface="Times New Roman"/>
                        </a:rPr>
                        <a:t>тыс. рублей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63" marR="5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7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2163" marR="5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latin typeface="+mn-lt"/>
                          <a:ea typeface="Times New Roman"/>
                          <a:cs typeface="Times New Roman"/>
                        </a:rPr>
                        <a:t>«Развитие образования в Озерском городском округе» на 2014-2018 годы»</a:t>
                      </a:r>
                    </a:p>
                  </a:txBody>
                  <a:tcPr marL="52163" marR="5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latin typeface="+mn-lt"/>
                          <a:ea typeface="Times New Roman"/>
                          <a:cs typeface="Times New Roman"/>
                        </a:rPr>
                        <a:t>17500,0</a:t>
                      </a: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+mn-lt"/>
                          <a:ea typeface="Times New Roman"/>
                          <a:cs typeface="Times New Roman"/>
                        </a:rPr>
                        <a:t>23880,9</a:t>
                      </a:r>
                      <a:endParaRPr lang="ru-RU" sz="14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+mn-lt"/>
                          <a:ea typeface="Times New Roman"/>
                          <a:cs typeface="Times New Roman"/>
                        </a:rPr>
                        <a:t>23495,2</a:t>
                      </a:r>
                      <a:endParaRPr lang="ru-RU" sz="14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5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2163" marR="5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latin typeface="+mn-lt"/>
                          <a:ea typeface="Times New Roman"/>
                          <a:cs typeface="Times New Roman"/>
                        </a:rPr>
                        <a:t>«Организация летнего отдыха, оздоровления, занятости детей и подростков Озерского городского округа» на 2014 год и на плановый период до 2016 года»</a:t>
                      </a:r>
                    </a:p>
                  </a:txBody>
                  <a:tcPr marL="52163" marR="5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latin typeface="+mn-lt"/>
                          <a:ea typeface="Times New Roman"/>
                          <a:cs typeface="Times New Roman"/>
                        </a:rPr>
                        <a:t>23419,6</a:t>
                      </a: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latin typeface="+mn-lt"/>
                          <a:ea typeface="Times New Roman"/>
                          <a:cs typeface="Times New Roman"/>
                        </a:rPr>
                        <a:t>40534,5</a:t>
                      </a: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+mn-lt"/>
                          <a:ea typeface="Times New Roman"/>
                          <a:cs typeface="Times New Roman"/>
                        </a:rPr>
                        <a:t>26437,8</a:t>
                      </a:r>
                      <a:endParaRPr lang="ru-RU" sz="14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5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2163" marR="5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latin typeface="+mn-lt"/>
                          <a:ea typeface="Times New Roman"/>
                          <a:cs typeface="Times New Roman"/>
                        </a:rPr>
                        <a:t>«Организация питания в муниципальных общеобразовательных организациях Озерского городского округа» на 2014 год и плановый период до 2016 года</a:t>
                      </a:r>
                    </a:p>
                  </a:txBody>
                  <a:tcPr marL="52163" marR="5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latin typeface="+mn-lt"/>
                          <a:ea typeface="Times New Roman"/>
                          <a:cs typeface="Times New Roman"/>
                        </a:rPr>
                        <a:t>5871,9</a:t>
                      </a: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+mn-lt"/>
                          <a:ea typeface="Times New Roman"/>
                          <a:cs typeface="Times New Roman"/>
                        </a:rPr>
                        <a:t>8283,5</a:t>
                      </a:r>
                      <a:endParaRPr lang="ru-RU" sz="14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+mn-lt"/>
                          <a:ea typeface="Times New Roman"/>
                          <a:cs typeface="Times New Roman"/>
                        </a:rPr>
                        <a:t>4550,5</a:t>
                      </a:r>
                      <a:endParaRPr lang="ru-RU" sz="14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6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2163" marR="5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latin typeface="+mn-lt"/>
                          <a:ea typeface="Times New Roman"/>
                          <a:cs typeface="Times New Roman"/>
                        </a:rPr>
                        <a:t>«Развитие дошкольного образования в Озерском городском округе» на 2011 год и на среднесрочный период до 2013 года»</a:t>
                      </a:r>
                    </a:p>
                  </a:txBody>
                  <a:tcPr marL="52163" marR="5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latin typeface="+mn-lt"/>
                          <a:ea typeface="Times New Roman"/>
                          <a:cs typeface="Times New Roman"/>
                        </a:rPr>
                        <a:t>17599,6</a:t>
                      </a: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63" marR="5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latin typeface="+mn-lt"/>
                          <a:ea typeface="Times New Roman"/>
                          <a:cs typeface="Times New Roman"/>
                        </a:rPr>
                        <a:t>Итого</a:t>
                      </a:r>
                    </a:p>
                  </a:txBody>
                  <a:tcPr marL="52163" marR="5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+mn-lt"/>
                          <a:ea typeface="Times New Roman"/>
                          <a:cs typeface="Times New Roman"/>
                        </a:rPr>
                        <a:t>46791,5</a:t>
                      </a:r>
                      <a:endParaRPr lang="ru-RU" sz="14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+mn-lt"/>
                          <a:ea typeface="Times New Roman"/>
                          <a:cs typeface="Times New Roman"/>
                        </a:rPr>
                        <a:t>71972,1</a:t>
                      </a:r>
                      <a:endParaRPr lang="ru-RU" sz="14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+mn-lt"/>
                          <a:ea typeface="Times New Roman"/>
                          <a:cs typeface="Times New Roman"/>
                        </a:rPr>
                        <a:t>54483,5</a:t>
                      </a:r>
                      <a:endParaRPr lang="ru-RU" sz="14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:\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583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50009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2224"/>
            <a:ext cx="1054100" cy="137795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071538" y="71414"/>
            <a:ext cx="78724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Нормативная база для проведения оценки деятельности органов местного самоуправления</a:t>
            </a:r>
            <a:endParaRPr kumimoji="0" lang="ru-RU" sz="3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429264"/>
            <a:ext cx="9144000" cy="142873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85786" y="1400768"/>
            <a:ext cx="8286777" cy="1170976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Федеральный закон от 06.10.2013 г. № 131-ФЗ «Об общих принципах организации местного самоуправления в Российской Федерации»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990" y="2717077"/>
            <a:ext cx="8289747" cy="998656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Указ Президента Российской Федерации от 28.04.2008г. №607 «Об оценке эффективности деятельности органов местного самоуправления городских округ и муниципальных районов»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2847" y="3875358"/>
            <a:ext cx="8289747" cy="1214446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Приказ Минобрнауки России от 15.01.2014 г. № 14«Об утверждении показателей мониторинга системы образования» </a:t>
            </a:r>
            <a:endParaRPr lang="ru-RU" dirty="0"/>
          </a:p>
        </p:txBody>
      </p:sp>
      <p:sp>
        <p:nvSpPr>
          <p:cNvPr id="14" name="Нашивка 13"/>
          <p:cNvSpPr/>
          <p:nvPr/>
        </p:nvSpPr>
        <p:spPr>
          <a:xfrm rot="5400000">
            <a:off x="-192817" y="1821104"/>
            <a:ext cx="1214444" cy="715464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5" name="Нашивка 14"/>
          <p:cNvSpPr/>
          <p:nvPr/>
        </p:nvSpPr>
        <p:spPr>
          <a:xfrm rot="5400000">
            <a:off x="-140339" y="3077474"/>
            <a:ext cx="1132559" cy="715464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6" name="Нашивка 15"/>
          <p:cNvSpPr/>
          <p:nvPr/>
        </p:nvSpPr>
        <p:spPr>
          <a:xfrm rot="5400000">
            <a:off x="-183286" y="4272925"/>
            <a:ext cx="1191156" cy="715464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7" name="Скругленный прямоугольник 16"/>
          <p:cNvSpPr/>
          <p:nvPr/>
        </p:nvSpPr>
        <p:spPr>
          <a:xfrm>
            <a:off x="857224" y="5214950"/>
            <a:ext cx="8286776" cy="1214446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Приказ Минобрнауки России от 10.12.2013г. № 1324 «Об утверждении показателей деятельности образовательных организаций, подлежащих самообследованию» </a:t>
            </a:r>
            <a:endParaRPr lang="ru-RU" dirty="0"/>
          </a:p>
        </p:txBody>
      </p:sp>
      <p:sp>
        <p:nvSpPr>
          <p:cNvPr id="18" name="Нашивка 17"/>
          <p:cNvSpPr/>
          <p:nvPr/>
        </p:nvSpPr>
        <p:spPr>
          <a:xfrm rot="5400000">
            <a:off x="-166440" y="5628283"/>
            <a:ext cx="1191156" cy="715464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:\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583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50009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2224"/>
            <a:ext cx="1054100" cy="137795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14348" y="71414"/>
            <a:ext cx="8229600" cy="1485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Показатели эффективности деятельности органов местного самоуправления</a:t>
            </a:r>
          </a:p>
          <a:p>
            <a:pPr lvl="0" algn="ctr">
              <a:spcBef>
                <a:spcPct val="0"/>
              </a:spcBef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 2013-2015гг</a:t>
            </a:r>
            <a:endParaRPr kumimoji="0" lang="ru-RU" sz="3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429264"/>
            <a:ext cx="9144000" cy="142873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843808" y="1484784"/>
            <a:ext cx="3888432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Дошкольное образование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51519" y="1988841"/>
          <a:ext cx="8568954" cy="4449752"/>
        </p:xfrm>
        <a:graphic>
          <a:graphicData uri="http://schemas.openxmlformats.org/drawingml/2006/table">
            <a:tbl>
              <a:tblPr/>
              <a:tblGrid>
                <a:gridCol w="3965797"/>
                <a:gridCol w="1274721"/>
                <a:gridCol w="1062267"/>
                <a:gridCol w="1084245"/>
                <a:gridCol w="1181924"/>
              </a:tblGrid>
              <a:tr h="540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2013 год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2014 год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2015 год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8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1-6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1-6 лет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89,2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89,6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85,0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5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от 1-6 лет, состоящих на учете для определения в муниципальные дошкольные образовательные учреждения, в общей численности детей в возрасте 1-6 лет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17,8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9,2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8,6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:\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583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50009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\\192.168.0.1\Docs\общая информация\АРХИВ\!Фотоархив!\Эмблемы и бланки\Эмблемы, логотипы, гербы\гербы\Герб Системы образования Озерск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2224"/>
            <a:ext cx="1054100" cy="137795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14348" y="71414"/>
            <a:ext cx="8229600" cy="1485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Показатели эффективности деятельности органов местного самоуправления</a:t>
            </a:r>
          </a:p>
          <a:p>
            <a:pPr lvl="0" algn="ctr">
              <a:spcBef>
                <a:spcPct val="0"/>
              </a:spcBef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 2013-2015гг</a:t>
            </a:r>
            <a:endParaRPr kumimoji="0" lang="ru-RU" sz="3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" descr="D:\Windows-Vista-Original-Logon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429264"/>
            <a:ext cx="9144000" cy="142873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843808" y="1484784"/>
            <a:ext cx="3888432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Дошкольное образование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79512" y="1988841"/>
          <a:ext cx="8712967" cy="4011927"/>
        </p:xfrm>
        <a:graphic>
          <a:graphicData uri="http://schemas.openxmlformats.org/drawingml/2006/table">
            <a:tbl>
              <a:tblPr/>
              <a:tblGrid>
                <a:gridCol w="4176464"/>
                <a:gridCol w="1296144"/>
                <a:gridCol w="1224136"/>
                <a:gridCol w="1008112"/>
                <a:gridCol w="1008111"/>
              </a:tblGrid>
              <a:tr h="1223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2013 год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2014 год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2015 год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Доля муниципальных дошкольных образовательных учреждений, здания которых находятся в аварийном состоянии или требуют капитального ремонта,  общем числе муниципальных дошкольных образовательных учреждений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3896</TotalTime>
  <Words>1324</Words>
  <Application>Microsoft Office PowerPoint</Application>
  <PresentationFormat>Экран (4:3)</PresentationFormat>
  <Paragraphs>292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Цель и задачи деятельности органов местного самоуправления в сфере образования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Сергеева Ю.В.</dc:creator>
  <cp:lastModifiedBy>SUV</cp:lastModifiedBy>
  <cp:revision>629</cp:revision>
  <dcterms:created xsi:type="dcterms:W3CDTF">2014-08-14T03:05:34Z</dcterms:created>
  <dcterms:modified xsi:type="dcterms:W3CDTF">2016-04-26T05:29:55Z</dcterms:modified>
</cp:coreProperties>
</file>