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502" r:id="rId2"/>
    <p:sldId id="503" r:id="rId3"/>
    <p:sldId id="519" r:id="rId4"/>
    <p:sldId id="512" r:id="rId5"/>
    <p:sldId id="505" r:id="rId6"/>
    <p:sldId id="511" r:id="rId7"/>
    <p:sldId id="513" r:id="rId8"/>
    <p:sldId id="514" r:id="rId9"/>
    <p:sldId id="515" r:id="rId10"/>
    <p:sldId id="516" r:id="rId11"/>
    <p:sldId id="504" r:id="rId12"/>
    <p:sldId id="506" r:id="rId13"/>
    <p:sldId id="500" r:id="rId14"/>
    <p:sldId id="498" r:id="rId15"/>
    <p:sldId id="517" r:id="rId16"/>
    <p:sldId id="501" r:id="rId17"/>
    <p:sldId id="510" r:id="rId18"/>
    <p:sldId id="518" r:id="rId19"/>
    <p:sldId id="509" r:id="rId20"/>
    <p:sldId id="508" r:id="rId21"/>
    <p:sldId id="350" r:id="rId22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FF"/>
    <a:srgbClr val="FFFF00"/>
    <a:srgbClr val="CC6600"/>
    <a:srgbClr val="FF6600"/>
    <a:srgbClr val="990099"/>
    <a:srgbClr val="FFCC00"/>
    <a:srgbClr val="000099"/>
    <a:srgbClr val="AD399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105" autoAdjust="0"/>
  </p:normalViewPr>
  <p:slideViewPr>
    <p:cSldViewPr>
      <p:cViewPr varScale="1">
        <p:scale>
          <a:sx n="100" d="100"/>
          <a:sy n="100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100"/>
      <c:rAngAx val="1"/>
    </c:view3D>
    <c:floor>
      <c:thickness val="0"/>
      <c:spPr>
        <a:solidFill>
          <a:srgbClr val="CCFFFF"/>
        </a:solidFill>
        <a:ln w="12700">
          <a:solidFill>
            <a:srgbClr val="CC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720712277414846E-3"/>
          <c:y val="1.3586956521739135E-2"/>
          <c:w val="0.98031865042174249"/>
          <c:h val="0.88858695652173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00"/>
            </a:solidFill>
            <a:ln w="974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3378.8</c:v>
                </c:pt>
                <c:pt idx="1">
                  <c:v>2939.6</c:v>
                </c:pt>
                <c:pt idx="2">
                  <c:v>2949.2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BBB4-451F-B188-92B32D7CEF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0099"/>
            </a:solidFill>
            <a:ln w="974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3445</c:v>
                </c:pt>
                <c:pt idx="1">
                  <c:v>2959.6</c:v>
                </c:pt>
                <c:pt idx="2">
                  <c:v>2959.1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BBB4-451F-B188-92B32D7CEF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6600FF"/>
            </a:solidFill>
            <a:ln w="974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66.2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BBB4-451F-B188-92B32D7C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682139184"/>
        <c:axId val="682138792"/>
        <c:axId val="0"/>
      </c:bar3DChart>
      <c:catAx>
        <c:axId val="68213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749">
            <a:solidFill>
              <a:srgbClr val="CCFFFF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6821387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82138792"/>
        <c:scaling>
          <c:orientation val="minMax"/>
          <c:max val="3000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682139184"/>
        <c:crosses val="autoZero"/>
        <c:crossBetween val="between"/>
        <c:majorUnit val="500"/>
        <c:minorUnit val="100"/>
      </c:valAx>
      <c:spPr>
        <a:noFill/>
        <a:ln w="259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95522388059862"/>
          <c:y val="7.6086956521739135E-2"/>
          <c:w val="0.58395522388059762"/>
          <c:h val="0.8505434782608696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527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FFFF"/>
              </a:solidFill>
              <a:ln w="5271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FF-4D0F-8BF7-69D2F8258725}"/>
              </c:ext>
            </c:extLst>
          </c:dPt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2019.8</c:v>
                </c:pt>
                <c:pt idx="1">
                  <c:v>555.20000000000005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FF-4D0F-8BF7-69D2F8258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054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2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5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82700580152634"/>
          <c:y val="2.1634615384615807E-2"/>
          <c:w val="0.81603329484103582"/>
          <c:h val="0.95432692307692257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FF00"/>
            </a:solidFill>
            <a:ln w="1104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709.2</c:v>
                </c:pt>
                <c:pt idx="1">
                  <c:v>691.2</c:v>
                </c:pt>
                <c:pt idx="2">
                  <c:v>678.7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4-4C1A-A7E1-E42D34833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912381312"/>
        <c:axId val="528310056"/>
        <c:axId val="0"/>
      </c:bar3DChart>
      <c:catAx>
        <c:axId val="912381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/>
            </a:pPr>
            <a:endParaRPr lang="ru-RU"/>
          </a:p>
        </c:txPr>
        <c:crossAx val="528310056"/>
        <c:crosses val="autoZero"/>
        <c:auto val="1"/>
        <c:lblAlgn val="ctr"/>
        <c:lblOffset val="100"/>
        <c:noMultiLvlLbl val="0"/>
      </c:catAx>
      <c:valAx>
        <c:axId val="528310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2381312"/>
        <c:crosses val="autoZero"/>
        <c:crossBetween val="between"/>
      </c:valAx>
      <c:spPr>
        <a:noFill/>
        <a:ln w="2841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5" b="1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25983531564521"/>
          <c:y val="0.23699421965317921"/>
          <c:w val="0.61207685269900591"/>
          <c:h val="0.5125240847784194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548">
              <a:solidFill>
                <a:schemeClr val="tx1"/>
              </a:solidFill>
              <a:prstDash val="solid"/>
            </a:ln>
          </c:spPr>
          <c:explosion val="20"/>
          <c:dPt>
            <c:idx val="0"/>
            <c:bubble3D val="0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876-443B-BD12-EED479F9AD93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76-443B-BD12-EED479F9AD93}"/>
              </c:ext>
            </c:extLst>
          </c:dPt>
          <c:dPt>
            <c:idx val="2"/>
            <c:bubble3D val="0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876-443B-BD12-EED479F9AD9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76-443B-BD12-EED479F9AD93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876-443B-BD12-EED479F9AD93}"/>
              </c:ext>
            </c:extLst>
          </c:dPt>
          <c:dPt>
            <c:idx val="5"/>
            <c:bubble3D val="0"/>
            <c:spPr>
              <a:solidFill>
                <a:srgbClr val="00FF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76-443B-BD12-EED479F9AD9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76-443B-BD12-EED479F9AD93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76-443B-BD12-EED479F9AD9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876-443B-BD12-EED479F9AD9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сми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0.52600000000000002</c:v>
                </c:pt>
                <c:pt idx="1">
                  <c:v>8.0000000000000175E-3</c:v>
                </c:pt>
                <c:pt idx="2">
                  <c:v>4.3000000000000003E-2</c:v>
                </c:pt>
                <c:pt idx="3" formatCode="0%">
                  <c:v>0.19700000000000001</c:v>
                </c:pt>
                <c:pt idx="4">
                  <c:v>4.5000000000000012E-2</c:v>
                </c:pt>
                <c:pt idx="5">
                  <c:v>7.6999999999999999E-2</c:v>
                </c:pt>
                <c:pt idx="6">
                  <c:v>5.5000000000000014E-2</c:v>
                </c:pt>
                <c:pt idx="7">
                  <c:v>4.5000000000000012E-2</c:v>
                </c:pt>
                <c:pt idx="8">
                  <c:v>3.0000000000000044E-3</c:v>
                </c:pt>
                <c:pt idx="9">
                  <c:v>1.0000000000000022E-3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76-443B-BD12-EED479F9AD9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548">
              <a:solidFill>
                <a:schemeClr val="tx1"/>
              </a:solidFill>
              <a:prstDash val="solid"/>
            </a:ln>
          </c:spPr>
          <c:explosion val="20"/>
          <c:dPt>
            <c:idx val="0"/>
            <c:bubble3D val="0"/>
            <c:spPr>
              <a:solidFill>
                <a:schemeClr val="accent1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76-443B-BD12-EED479F9AD9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876-443B-BD12-EED479F9AD9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76-443B-BD12-EED479F9AD9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876-443B-BD12-EED479F9AD9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876-443B-BD12-EED479F9AD9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876-443B-BD12-EED479F9AD9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876-443B-BD12-EED479F9AD9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876-443B-BD12-EED479F9AD9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сми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876-443B-BD12-EED479F9A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30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3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27432205749445"/>
          <c:y val="3.2653917392263275E-2"/>
          <c:w val="0.76232441937178996"/>
          <c:h val="0.579888922195227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Физ. культура и 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1681</c:v>
                </c:pt>
                <c:pt idx="1">
                  <c:v>252.1</c:v>
                </c:pt>
                <c:pt idx="2">
                  <c:v>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1-460F-BF24-A91308155B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Физ. культура и спорт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1811.3</c:v>
                </c:pt>
                <c:pt idx="1">
                  <c:v>264.5</c:v>
                </c:pt>
                <c:pt idx="2">
                  <c:v>148.30000000000001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71-460F-BF24-A91308155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8311232"/>
        <c:axId val="528311624"/>
        <c:axId val="0"/>
      </c:bar3DChart>
      <c:catAx>
        <c:axId val="52831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528311624"/>
        <c:crosses val="autoZero"/>
        <c:auto val="1"/>
        <c:lblAlgn val="ctr"/>
        <c:lblOffset val="100"/>
        <c:noMultiLvlLbl val="0"/>
      </c:catAx>
      <c:valAx>
        <c:axId val="528311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2831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171737433837941"/>
          <c:y val="0.82031080294560954"/>
          <c:w val="0.13362303149606344"/>
          <c:h val="0.172435243044275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6-4E3B-9D7B-A6FCE7FAAD6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6-4E3B-9D7B-A6FCE7FAAD6F}"/>
              </c:ext>
            </c:extLst>
          </c:dPt>
          <c:dLbls>
            <c:dLbl>
              <c:idx val="1"/>
              <c:layout>
                <c:manualLayout>
                  <c:x val="-0.12207778993157142"/>
                  <c:y val="4.991025090176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C6-4E3B-9D7B-A6FCE7FAAD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экономического характера</c:v>
                </c:pt>
                <c:pt idx="1">
                  <c:v>Остальные расходы</c:v>
                </c:pt>
                <c:pt idx="2">
                  <c:v>Расходы социального блока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5.5000000000000014E-2</c:v>
                </c:pt>
                <c:pt idx="1">
                  <c:v>0.10199999999999998</c:v>
                </c:pt>
                <c:pt idx="2">
                  <c:v>0.84300000000000064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C6-4E3B-9D7B-A6FCE7FAA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0"/>
            <c:bubble3D val="0"/>
            <c:spPr>
              <a:solidFill>
                <a:srgbClr val="00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45A-48D1-9F40-3A4FA5BA97D2}"/>
              </c:ext>
            </c:extLst>
          </c:dPt>
          <c:dLbls>
            <c:dLbl>
              <c:idx val="1"/>
              <c:layout>
                <c:manualLayout>
                  <c:x val="6.1102616278503184E-2"/>
                  <c:y val="-0.19003852860186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5A-48D1-9F40-3A4FA5BA97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госуд. Программ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3.7999999999999999E-2</c:v>
                </c:pt>
                <c:pt idx="1">
                  <c:v>0.96200000000000063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5A-48D1-9F40-3A4FA5BA9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9BF-4848-B31D-C39041DCAA12}"/>
              </c:ext>
            </c:extLst>
          </c:dPt>
          <c:dPt>
            <c:idx val="1"/>
            <c:bubble3D val="0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BF-4848-B31D-C39041DCAA12}"/>
              </c:ext>
            </c:extLst>
          </c:dPt>
          <c:dLbls>
            <c:dLbl>
              <c:idx val="0"/>
              <c:layout>
                <c:manualLayout>
                  <c:x val="-0.15131350407404234"/>
                  <c:y val="7.653061932683037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BF-4848-B31D-C39041DCAA1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009158055347404"/>
                  <c:y val="-0.2079883891661459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BF-4848-B31D-C39041DCAA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 поступления из бюджетов других уровней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0.75000000000000344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BF-4848-B31D-C39041DCA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21845134394228"/>
          <c:y val="4.0083651937452933E-2"/>
          <c:w val="0.87258532043194059"/>
          <c:h val="0.74990708116522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 w="44023">
              <a:solidFill>
                <a:srgbClr val="92D05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D3994"/>
              </a:solidFill>
              <a:ln w="44023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FA-4AF4-A2AA-F106A0444FA8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 w="44023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FA-4AF4-A2AA-F106A0444FA8}"/>
              </c:ext>
            </c:extLst>
          </c:dPt>
          <c:dPt>
            <c:idx val="2"/>
            <c:invertIfNegative val="0"/>
            <c:bubble3D val="0"/>
            <c:spPr>
              <a:solidFill>
                <a:srgbClr val="AD3994"/>
              </a:solidFill>
              <a:ln w="44023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3FA-4AF4-A2AA-F106A0444FA8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 w="44023">
                <a:solidFill>
                  <a:srgbClr val="92D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FA-4AF4-A2AA-F106A0444FA8}"/>
              </c:ext>
            </c:extLst>
          </c:dPt>
          <c:dLbls>
            <c:dLbl>
              <c:idx val="0"/>
              <c:layout>
                <c:manualLayout>
                  <c:x val="6.269592476489028E-3"/>
                  <c:y val="-0.19469026548672566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FA-4AF4-A2AA-F106A0444FA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808777429467086E-2"/>
                  <c:y val="-0.26548672566371684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FA-4AF4-A2AA-F106A0444FA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8369905956112845E-3"/>
                  <c:y val="-0.359039190897598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FA-4AF4-A2AA-F106A0444FA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021943573667705E-3"/>
                  <c:y val="-0.37673830594184726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FA-4AF4-A2AA-F106A0444FA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2011">
                <a:noFill/>
                <a:prstDash val="solid"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785.9</c:v>
                </c:pt>
                <c:pt idx="1">
                  <c:v>803.8</c:v>
                </c:pt>
                <c:pt idx="2">
                  <c:v>829.7</c:v>
                </c:pt>
                <c:pt idx="3">
                  <c:v>832.4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FA-4AF4-A2AA-F106A0444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1798624"/>
        <c:axId val="781799408"/>
        <c:axId val="0"/>
      </c:bar3DChart>
      <c:catAx>
        <c:axId val="7817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781799408"/>
        <c:crosses val="autoZero"/>
        <c:auto val="1"/>
        <c:lblAlgn val="ctr"/>
        <c:lblOffset val="100"/>
        <c:noMultiLvlLbl val="0"/>
      </c:catAx>
      <c:valAx>
        <c:axId val="781799408"/>
        <c:scaling>
          <c:orientation val="minMax"/>
        </c:scaling>
        <c:delete val="0"/>
        <c:axPos val="l"/>
        <c:majorGridlines>
          <c:spPr>
            <a:ln w="165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6509">
            <a:noFill/>
          </a:ln>
        </c:spPr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781798624"/>
        <c:crosses val="autoZero"/>
        <c:crossBetween val="between"/>
      </c:valAx>
      <c:spPr>
        <a:noFill/>
        <a:ln w="440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6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965521777069724"/>
          <c:y val="3.2575928008998882E-2"/>
          <c:w val="0.81034482758620763"/>
          <c:h val="0.6015936254980096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FFFF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70584507436828E-2"/>
                  <c:y val="-4.6064053314090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33-40DE-B866-86A6354DE2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786237175006652E-2"/>
                  <c:y val="-1.231508797249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33-40DE-B866-86A6354DE2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986549421782294E-3"/>
                  <c:y val="-1.4987197674484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33-40DE-B866-86A6354DE2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67.099999999999994</c:v>
                </c:pt>
                <c:pt idx="1">
                  <c:v>65.3</c:v>
                </c:pt>
                <c:pt idx="2">
                  <c:v>64.2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33-40DE-B866-86A6354DE21A}"/>
            </c:ext>
          </c:extLst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FF00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33-40DE-B866-86A6354DE2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2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450479787423612E-3"/>
                  <c:y val="-7.887174480548424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33-40DE-B866-86A6354DE2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78471779662676E-3"/>
                  <c:y val="-1.7120572192626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633-40DE-B866-86A6354DE2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962305231721874E-3"/>
                  <c:y val="-1.1588386357365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33-40DE-B866-86A6354DE2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10</c:v>
                </c:pt>
                <c:pt idx="1">
                  <c:v>10</c:v>
                </c:pt>
                <c:pt idx="2" formatCode="General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33-40DE-B866-86A6354DE2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CCFFCC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9321841961235931E-3"/>
                  <c:y val="-1.830776599427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33-40DE-B866-86A6354DE2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82074898087639E-3"/>
                  <c:y val="-7.7975770512403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633-40DE-B866-86A6354DE2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816215283906008E-3"/>
                  <c:y val="-1.413679027163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33-40DE-B866-86A6354DE2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 algn="just"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11.8</c:v>
                </c:pt>
                <c:pt idx="1">
                  <c:v>13.7</c:v>
                </c:pt>
                <c:pt idx="2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33-40DE-B866-86A6354DE21A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доход от использования имущества</c:v>
                </c:pt>
              </c:strCache>
            </c:strRef>
          </c:tx>
          <c:spPr>
            <a:solidFill>
              <a:schemeClr val="folHlink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5.7</c:v>
                </c:pt>
                <c:pt idx="1">
                  <c:v>5.7</c:v>
                </c:pt>
                <c:pt idx="2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633-40DE-B866-86A6354DE21A}"/>
            </c:ext>
          </c:extLst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0066CC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066084805718789E-3"/>
                  <c:y val="-7.216871626351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633-40DE-B866-86A6354DE2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546845803336923E-3"/>
                  <c:y val="-7.5238448967463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633-40DE-B866-86A6354DE2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991574129587973E-3"/>
                  <c:y val="-8.119128976802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633-40DE-B866-86A6354DE2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4.3</c:v>
                </c:pt>
                <c:pt idx="1">
                  <c:v>4.2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633-40DE-B866-86A6354DE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529125632"/>
        <c:axId val="529126416"/>
        <c:axId val="0"/>
      </c:bar3DChart>
      <c:catAx>
        <c:axId val="529125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52912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91264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ln w="11659">
            <a:noFill/>
          </a:ln>
        </c:spPr>
        <c:crossAx val="529125632"/>
        <c:crosses val="autoZero"/>
        <c:crossBetween val="between"/>
      </c:valAx>
      <c:spPr>
        <a:noFill/>
        <a:ln w="31090">
          <a:noFill/>
        </a:ln>
      </c:spPr>
    </c:plotArea>
    <c:legend>
      <c:legendPos val="b"/>
      <c:layout>
        <c:manualLayout>
          <c:xMode val="edge"/>
          <c:yMode val="edge"/>
          <c:x val="1.8813585673626381E-2"/>
          <c:y val="0.6567852367510747"/>
          <c:w val="0.81034482758620763"/>
          <c:h val="0.34063745019920316"/>
        </c:manualLayout>
      </c:layout>
      <c:overlay val="0"/>
      <c:spPr>
        <a:noFill/>
        <a:ln w="3109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35404">
          <a:noFill/>
        </a:ln>
      </c:spPr>
    </c:sideWall>
    <c:backWall>
      <c:thickness val="0"/>
      <c:spPr>
        <a:noFill/>
        <a:ln w="35404">
          <a:noFill/>
        </a:ln>
      </c:spPr>
    </c:backWall>
    <c:plotArea>
      <c:layout>
        <c:manualLayout>
          <c:layoutTarget val="inner"/>
          <c:xMode val="edge"/>
          <c:yMode val="edge"/>
          <c:x val="0.1"/>
          <c:y val="0.22949685039370091"/>
          <c:w val="0.87961542981081264"/>
          <c:h val="0.591236310643224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Доп. норматив</c:v>
                </c:pt>
              </c:strCache>
            </c:strRef>
          </c:tx>
          <c:spPr>
            <a:solidFill>
              <a:srgbClr val="5B9BD5"/>
            </a:solidFill>
            <a:ln w="17702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C000"/>
                </a:solidFill>
                <a:ln w="35404">
                  <a:noFill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38-47AB-AF91-6268709B8D1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solidFill>
                  <a:srgbClr val="FFC000"/>
                </a:solidFill>
                <a:ln w="35404">
                  <a:noFill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38-47AB-AF91-6268709B8D1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solidFill>
                  <a:srgbClr val="FFC000"/>
                </a:solidFill>
                <a:ln w="35404">
                  <a:noFill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38-47AB-AF91-6268709B8D1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solidFill>
                  <a:srgbClr val="FFC000"/>
                </a:solidFill>
                <a:ln w="35404">
                  <a:noFill/>
                </a:ln>
              </c:spPr>
              <c:txPr>
                <a:bodyPr rot="0" vert="horz"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38-47AB-AF91-6268709B8D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141.69999999999999</c:v>
                </c:pt>
                <c:pt idx="1">
                  <c:v>154.4</c:v>
                </c:pt>
                <c:pt idx="2">
                  <c:v>174.4</c:v>
                </c:pt>
                <c:pt idx="3">
                  <c:v>180.9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38-47AB-AF91-6268709B8D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Гарантированный норматив</c:v>
                </c:pt>
              </c:strCache>
            </c:strRef>
          </c:tx>
          <c:spPr>
            <a:solidFill>
              <a:srgbClr val="FFFF00"/>
            </a:solidFill>
            <a:ln w="17702">
              <a:solidFill>
                <a:srgbClr val="FF0000"/>
              </a:solidFill>
              <a:prstDash val="solid"/>
            </a:ln>
          </c:spPr>
          <c:invertIfNegative val="0"/>
          <c:dLbls>
            <c:spPr>
              <a:solidFill>
                <a:srgbClr val="92D050"/>
              </a:solidFill>
              <a:ln w="35404">
                <a:noFill/>
              </a:ln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351.2</c:v>
                </c:pt>
                <c:pt idx="1">
                  <c:v>361.5</c:v>
                </c:pt>
                <c:pt idx="2">
                  <c:v>367</c:v>
                </c:pt>
                <c:pt idx="3">
                  <c:v>377.5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38-47AB-AF91-6268709B8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1618616"/>
        <c:axId val="451619008"/>
        <c:axId val="0"/>
      </c:bar3DChart>
      <c:catAx>
        <c:axId val="45161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327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451619008"/>
        <c:crosses val="autoZero"/>
        <c:auto val="1"/>
        <c:lblAlgn val="ctr"/>
        <c:lblOffset val="100"/>
        <c:noMultiLvlLbl val="0"/>
      </c:catAx>
      <c:valAx>
        <c:axId val="45161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3276">
            <a:noFill/>
          </a:ln>
        </c:spPr>
        <c:txPr>
          <a:bodyPr rot="-60000000" vert="horz"/>
          <a:lstStyle/>
          <a:p>
            <a:pPr>
              <a:defRPr sz="1800"/>
            </a:pPr>
            <a:endParaRPr lang="ru-RU"/>
          </a:p>
        </c:txPr>
        <c:crossAx val="451618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609140139376565"/>
          <c:y val="0.94088293963254599"/>
          <c:w val="0.65548527897889952"/>
          <c:h val="5.7952201383699192E-2"/>
        </c:manualLayout>
      </c:layout>
      <c:overlay val="0"/>
      <c:spPr>
        <a:noFill/>
        <a:ln w="35404">
          <a:noFill/>
        </a:ln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6666666666666701E-2"/>
                  <c:y val="-2.1875246062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95-4B31-9ADB-736C075AB2C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701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195-4B31-9ADB-736C075AB2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781E-2"/>
                  <c:y val="-0.1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195-4B31-9ADB-736C075AB2C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49999999999999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95-4B31-9ADB-736C075AB2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 г.</c:v>
                </c:pt>
                <c:pt idx="1">
                  <c:v>Прогноз 2019 г.</c:v>
                </c:pt>
                <c:pt idx="2">
                  <c:v>Прогноз 2020 г.</c:v>
                </c:pt>
                <c:pt idx="3">
                  <c:v>Прогноз 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8.4</c:v>
                </c:pt>
                <c:pt idx="1">
                  <c:v>8.9</c:v>
                </c:pt>
                <c:pt idx="2">
                  <c:v>9.2000000000000011</c:v>
                </c:pt>
                <c:pt idx="3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95-4B31-9ADB-736C075AB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1619792"/>
        <c:axId val="422084160"/>
        <c:axId val="0"/>
      </c:bar3DChart>
      <c:catAx>
        <c:axId val="45161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spc="-1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2084160"/>
        <c:crosses val="autoZero"/>
        <c:auto val="1"/>
        <c:lblAlgn val="ctr"/>
        <c:lblOffset val="100"/>
        <c:noMultiLvlLbl val="0"/>
      </c:catAx>
      <c:valAx>
        <c:axId val="42208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161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D3994"/>
            </a:solidFill>
          </c:spPr>
          <c:invertIfNegative val="0"/>
          <c:dLbls>
            <c:dLbl>
              <c:idx val="0"/>
              <c:layout>
                <c:manualLayout>
                  <c:x val="1.6666666666666701E-2"/>
                  <c:y val="-0.29687500000000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19-4B13-A100-CC59D50217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22054975189775E-2"/>
                  <c:y val="-0.41581899823587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19-4B13-A100-CC59D50217A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0223693517002E-2"/>
                  <c:y val="-0.40176333394199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19-4B13-A100-CC59D50217A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257518141548628E-2"/>
                  <c:y val="-0.19292829106120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19-4B13-A100-CC59D50217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105.7</c:v>
                </c:pt>
                <c:pt idx="1">
                  <c:v>113.3</c:v>
                </c:pt>
                <c:pt idx="2">
                  <c:v>113.4</c:v>
                </c:pt>
                <c:pt idx="3">
                  <c:v>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19-4B13-A100-CC59D5021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2084944"/>
        <c:axId val="422085336"/>
        <c:axId val="0"/>
      </c:bar3DChart>
      <c:catAx>
        <c:axId val="42208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2085336"/>
        <c:crosses val="autoZero"/>
        <c:auto val="1"/>
        <c:lblAlgn val="ctr"/>
        <c:lblOffset val="100"/>
        <c:noMultiLvlLbl val="0"/>
      </c:catAx>
      <c:valAx>
        <c:axId val="422085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208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9208536785241682E-2"/>
                  <c:y val="-4.7271503695366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D2-4069-A3D1-84D9B72ADE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954767402081836E-2"/>
                  <c:y val="2.36357518476830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D2-4069-A3D1-84D9B72ADE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716075551561379E-2"/>
                  <c:y val="4.7271503695366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D2-4069-A3D1-84D9B72ADEF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311530842007629E-3"/>
                  <c:y val="4.7271503695366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D2-4069-A3D1-84D9B72ADE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82.8</c:v>
                </c:pt>
                <c:pt idx="1">
                  <c:v>83</c:v>
                </c:pt>
                <c:pt idx="2">
                  <c:v>82.9</c:v>
                </c:pt>
                <c:pt idx="3">
                  <c:v>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D2-4069-A3D1-84D9B72AD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1138608"/>
        <c:axId val="541139000"/>
        <c:axId val="0"/>
      </c:bar3DChart>
      <c:catAx>
        <c:axId val="54113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1139000"/>
        <c:crosses val="autoZero"/>
        <c:auto val="1"/>
        <c:lblAlgn val="ctr"/>
        <c:lblOffset val="100"/>
        <c:noMultiLvlLbl val="0"/>
      </c:catAx>
      <c:valAx>
        <c:axId val="541139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1138608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2.6621779969940456E-2"/>
                  <c:y val="-4.7271503695366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2F-46A2-B902-427A3D968F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647028736849065E-2"/>
                  <c:y val="-2.836290221721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2F-46A2-B902-427A3D968F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47028736849065E-2"/>
                  <c:y val="-2.59993270324513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2F-46A2-B902-427A3D968F2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302473729334207E-2"/>
                  <c:y val="-3.072647740198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2F-46A2-B902-427A3D968F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2018г.</c:v>
                </c:pt>
                <c:pt idx="1">
                  <c:v>Прогноз 2019г.</c:v>
                </c:pt>
                <c:pt idx="2">
                  <c:v>Прогноз 2020г.</c:v>
                </c:pt>
                <c:pt idx="3">
                  <c:v>Прогноз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76.3</c:v>
                </c:pt>
                <c:pt idx="1">
                  <c:v>63.1</c:v>
                </c:pt>
                <c:pt idx="2">
                  <c:v>63</c:v>
                </c:pt>
                <c:pt idx="3">
                  <c:v>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2F-46A2-B902-427A3D968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2176712"/>
        <c:axId val="541140176"/>
        <c:axId val="0"/>
      </c:bar3DChart>
      <c:catAx>
        <c:axId val="452176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1140176"/>
        <c:crosses val="autoZero"/>
        <c:auto val="1"/>
        <c:lblAlgn val="ctr"/>
        <c:lblOffset val="100"/>
        <c:noMultiLvlLbl val="0"/>
      </c:catAx>
      <c:valAx>
        <c:axId val="541140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2176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31681-F19B-468E-A713-5A472D218056}" type="presOf" srcId="{3825B357-A997-41F7-90D6-C98F38D6B040}" destId="{31075FB3-033C-4436-A0EB-1E3CF14D94CE}" srcOrd="0" destOrd="0" presId="urn:microsoft.com/office/officeart/2008/layout/CircularPictureCallout"/>
    <dgm:cxn modelId="{2362B3BE-B06A-4115-B17E-66EE923C2546}" type="presOf" srcId="{63CB0F3D-241A-462B-AFF0-840E2C209ECE}" destId="{E6D7CFDE-D1C8-4612-91AD-6E3FCCB501E5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C0711B8A-A154-4C33-B8BF-1903E22C5D37}" type="presOf" srcId="{CD95CD08-1043-49F8-A471-FC5E6130DBB2}" destId="{8F8350AA-F5F4-4BA0-9964-CBABCF0043B4}" srcOrd="0" destOrd="0" presId="urn:microsoft.com/office/officeart/2008/layout/CircularPictureCallout"/>
    <dgm:cxn modelId="{EA364FFB-C9ED-43D8-AB04-E17067686E55}" type="presParOf" srcId="{8F8350AA-F5F4-4BA0-9964-CBABCF0043B4}" destId="{B5D178B9-3A55-4FCB-9C3C-EBA698447CB7}" srcOrd="0" destOrd="0" presId="urn:microsoft.com/office/officeart/2008/layout/CircularPictureCallout"/>
    <dgm:cxn modelId="{4886C254-65A8-4781-B232-AD8555094506}" type="presParOf" srcId="{B5D178B9-3A55-4FCB-9C3C-EBA698447CB7}" destId="{0B3DC69F-C056-414B-8EF8-6479D488D6CA}" srcOrd="0" destOrd="0" presId="urn:microsoft.com/office/officeart/2008/layout/CircularPictureCallout"/>
    <dgm:cxn modelId="{E8A6B827-D53E-4053-A362-1F9735690153}" type="presParOf" srcId="{0B3DC69F-C056-414B-8EF8-6479D488D6CA}" destId="{E6D7CFDE-D1C8-4612-91AD-6E3FCCB501E5}" srcOrd="0" destOrd="0" presId="urn:microsoft.com/office/officeart/2008/layout/CircularPictureCallout"/>
    <dgm:cxn modelId="{F642B43A-5613-4A71-A7E3-5484D93E2C43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5F6F96-DAB7-45EC-8BBA-3E8FE4FEF2E4}" type="presOf" srcId="{3825B357-A997-41F7-90D6-C98F38D6B040}" destId="{31075FB3-033C-4436-A0EB-1E3CF14D94CE}" srcOrd="0" destOrd="0" presId="urn:microsoft.com/office/officeart/2008/layout/CircularPictureCallout"/>
    <dgm:cxn modelId="{B507E72E-AF87-4388-93F5-F9D5FE77EFD2}" type="presOf" srcId="{63CB0F3D-241A-462B-AFF0-840E2C209ECE}" destId="{E6D7CFDE-D1C8-4612-91AD-6E3FCCB501E5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016183D2-C974-46B8-A8D3-9285C185FD53}" type="presOf" srcId="{CD95CD08-1043-49F8-A471-FC5E6130DBB2}" destId="{8F8350AA-F5F4-4BA0-9964-CBABCF0043B4}" srcOrd="0" destOrd="0" presId="urn:microsoft.com/office/officeart/2008/layout/CircularPictureCallout"/>
    <dgm:cxn modelId="{E7158155-4596-4C00-98EC-B37490ADED5F}" type="presParOf" srcId="{8F8350AA-F5F4-4BA0-9964-CBABCF0043B4}" destId="{B5D178B9-3A55-4FCB-9C3C-EBA698447CB7}" srcOrd="0" destOrd="0" presId="urn:microsoft.com/office/officeart/2008/layout/CircularPictureCallout"/>
    <dgm:cxn modelId="{3C7F88FA-0692-4618-BC0C-90557AFB0868}" type="presParOf" srcId="{B5D178B9-3A55-4FCB-9C3C-EBA698447CB7}" destId="{0B3DC69F-C056-414B-8EF8-6479D488D6CA}" srcOrd="0" destOrd="0" presId="urn:microsoft.com/office/officeart/2008/layout/CircularPictureCallout"/>
    <dgm:cxn modelId="{B90DFF68-00D6-44A3-87D1-BA629786709B}" type="presParOf" srcId="{0B3DC69F-C056-414B-8EF8-6479D488D6CA}" destId="{E6D7CFDE-D1C8-4612-91AD-6E3FCCB501E5}" srcOrd="0" destOrd="0" presId="urn:microsoft.com/office/officeart/2008/layout/CircularPictureCallout"/>
    <dgm:cxn modelId="{C71DF743-E176-46B8-9604-1367C68C3A69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0FFD3-B1D7-4385-8310-BBC498B6C9BA}" type="presOf" srcId="{63CB0F3D-241A-462B-AFF0-840E2C209ECE}" destId="{E6D7CFDE-D1C8-4612-91AD-6E3FCCB501E5}" srcOrd="0" destOrd="0" presId="urn:microsoft.com/office/officeart/2008/layout/CircularPictureCallout"/>
    <dgm:cxn modelId="{46D3BB33-A41F-43F1-B12C-B01841F2A6E8}" type="presOf" srcId="{CD95CD08-1043-49F8-A471-FC5E6130DBB2}" destId="{8F8350AA-F5F4-4BA0-9964-CBABCF0043B4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432ECEDA-6D9D-44FC-8390-7DCC5DB4B78C}" type="presOf" srcId="{3825B357-A997-41F7-90D6-C98F38D6B040}" destId="{31075FB3-033C-4436-A0EB-1E3CF14D94CE}" srcOrd="0" destOrd="0" presId="urn:microsoft.com/office/officeart/2008/layout/CircularPictureCallout"/>
    <dgm:cxn modelId="{CF0C1B52-A13D-4ECB-8B95-EBEE1D0BCC2B}" type="presParOf" srcId="{8F8350AA-F5F4-4BA0-9964-CBABCF0043B4}" destId="{B5D178B9-3A55-4FCB-9C3C-EBA698447CB7}" srcOrd="0" destOrd="0" presId="urn:microsoft.com/office/officeart/2008/layout/CircularPictureCallout"/>
    <dgm:cxn modelId="{15BB6733-205A-4BCC-8433-5520F936C68C}" type="presParOf" srcId="{B5D178B9-3A55-4FCB-9C3C-EBA698447CB7}" destId="{0B3DC69F-C056-414B-8EF8-6479D488D6CA}" srcOrd="0" destOrd="0" presId="urn:microsoft.com/office/officeart/2008/layout/CircularPictureCallout"/>
    <dgm:cxn modelId="{1D37124A-3C2D-439C-8905-C715C97E0B42}" type="presParOf" srcId="{0B3DC69F-C056-414B-8EF8-6479D488D6CA}" destId="{E6D7CFDE-D1C8-4612-91AD-6E3FCCB501E5}" srcOrd="0" destOrd="0" presId="urn:microsoft.com/office/officeart/2008/layout/CircularPictureCallout"/>
    <dgm:cxn modelId="{7C199043-1287-406C-BB7A-D52A3A00EE35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98DFC-A37D-4717-AF38-C2E80F652529}" type="presOf" srcId="{3825B357-A997-41F7-90D6-C98F38D6B040}" destId="{31075FB3-033C-4436-A0EB-1E3CF14D94CE}" srcOrd="0" destOrd="0" presId="urn:microsoft.com/office/officeart/2008/layout/CircularPictureCallout"/>
    <dgm:cxn modelId="{BFD5C3A6-89A6-4286-BE36-967CDEE3E432}" type="presOf" srcId="{CD95CD08-1043-49F8-A471-FC5E6130DBB2}" destId="{8F8350AA-F5F4-4BA0-9964-CBABCF0043B4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134BE19B-86D6-4DF3-B49E-F57C0AB68603}" type="presOf" srcId="{63CB0F3D-241A-462B-AFF0-840E2C209ECE}" destId="{E6D7CFDE-D1C8-4612-91AD-6E3FCCB501E5}" srcOrd="0" destOrd="0" presId="urn:microsoft.com/office/officeart/2008/layout/CircularPictureCallout"/>
    <dgm:cxn modelId="{7F291A3E-944A-4BAF-80E1-F49BF6B7DC24}" type="presParOf" srcId="{8F8350AA-F5F4-4BA0-9964-CBABCF0043B4}" destId="{B5D178B9-3A55-4FCB-9C3C-EBA698447CB7}" srcOrd="0" destOrd="0" presId="urn:microsoft.com/office/officeart/2008/layout/CircularPictureCallout"/>
    <dgm:cxn modelId="{1D2E951C-D632-4776-AB8A-295A27A6F971}" type="presParOf" srcId="{B5D178B9-3A55-4FCB-9C3C-EBA698447CB7}" destId="{0B3DC69F-C056-414B-8EF8-6479D488D6CA}" srcOrd="0" destOrd="0" presId="urn:microsoft.com/office/officeart/2008/layout/CircularPictureCallout"/>
    <dgm:cxn modelId="{87330715-2D89-425C-9E58-45F73DE5D0BD}" type="presParOf" srcId="{0B3DC69F-C056-414B-8EF8-6479D488D6CA}" destId="{E6D7CFDE-D1C8-4612-91AD-6E3FCCB501E5}" srcOrd="0" destOrd="0" presId="urn:microsoft.com/office/officeart/2008/layout/CircularPictureCallout"/>
    <dgm:cxn modelId="{92B2FEB3-59E7-46C8-A0FC-C5AE4119B61E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DE41C-6AF3-4FA1-AF64-2B041CD9B46A}" type="presOf" srcId="{3825B357-A997-41F7-90D6-C98F38D6B040}" destId="{31075FB3-033C-4436-A0EB-1E3CF14D94CE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F78E3F1A-99E0-4751-94B4-AE4DB7B23F86}" type="presOf" srcId="{CD95CD08-1043-49F8-A471-FC5E6130DBB2}" destId="{8F8350AA-F5F4-4BA0-9964-CBABCF0043B4}" srcOrd="0" destOrd="0" presId="urn:microsoft.com/office/officeart/2008/layout/CircularPictureCallout"/>
    <dgm:cxn modelId="{66815C5F-A999-4A3E-A5BC-8C60326780BB}" type="presOf" srcId="{63CB0F3D-241A-462B-AFF0-840E2C209ECE}" destId="{E6D7CFDE-D1C8-4612-91AD-6E3FCCB501E5}" srcOrd="0" destOrd="0" presId="urn:microsoft.com/office/officeart/2008/layout/CircularPictureCallout"/>
    <dgm:cxn modelId="{6B9AA50B-AE0E-4A5A-A609-9A23FD8853CF}" type="presParOf" srcId="{8F8350AA-F5F4-4BA0-9964-CBABCF0043B4}" destId="{B5D178B9-3A55-4FCB-9C3C-EBA698447CB7}" srcOrd="0" destOrd="0" presId="urn:microsoft.com/office/officeart/2008/layout/CircularPictureCallout"/>
    <dgm:cxn modelId="{B1440A1F-E6A0-4D9A-BC17-0BDA3B5381D8}" type="presParOf" srcId="{B5D178B9-3A55-4FCB-9C3C-EBA698447CB7}" destId="{0B3DC69F-C056-414B-8EF8-6479D488D6CA}" srcOrd="0" destOrd="0" presId="urn:microsoft.com/office/officeart/2008/layout/CircularPictureCallout"/>
    <dgm:cxn modelId="{3F0141E7-20C9-4062-903C-ADF4B250F203}" type="presParOf" srcId="{0B3DC69F-C056-414B-8EF8-6479D488D6CA}" destId="{E6D7CFDE-D1C8-4612-91AD-6E3FCCB501E5}" srcOrd="0" destOrd="0" presId="urn:microsoft.com/office/officeart/2008/layout/CircularPictureCallout"/>
    <dgm:cxn modelId="{27595367-8BA1-4327-A486-DF72005D97BE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B462E-62A9-45F1-A6C8-AA2D85320994}" type="presOf" srcId="{CD95CD08-1043-49F8-A471-FC5E6130DBB2}" destId="{8F8350AA-F5F4-4BA0-9964-CBABCF0043B4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AE1909A4-B5E9-482A-B8B0-F6854CC88790}" type="presOf" srcId="{3825B357-A997-41F7-90D6-C98F38D6B040}" destId="{31075FB3-033C-4436-A0EB-1E3CF14D94CE}" srcOrd="0" destOrd="0" presId="urn:microsoft.com/office/officeart/2008/layout/CircularPictureCallout"/>
    <dgm:cxn modelId="{7D360407-F9F1-4654-99DA-569EAB635501}" type="presOf" srcId="{63CB0F3D-241A-462B-AFF0-840E2C209ECE}" destId="{E6D7CFDE-D1C8-4612-91AD-6E3FCCB501E5}" srcOrd="0" destOrd="0" presId="urn:microsoft.com/office/officeart/2008/layout/CircularPictureCallout"/>
    <dgm:cxn modelId="{012B2308-8225-4BFA-90CD-3870BC36D202}" type="presParOf" srcId="{8F8350AA-F5F4-4BA0-9964-CBABCF0043B4}" destId="{B5D178B9-3A55-4FCB-9C3C-EBA698447CB7}" srcOrd="0" destOrd="0" presId="urn:microsoft.com/office/officeart/2008/layout/CircularPictureCallout"/>
    <dgm:cxn modelId="{095B970D-3E22-4890-A53B-D67A17BA0977}" type="presParOf" srcId="{B5D178B9-3A55-4FCB-9C3C-EBA698447CB7}" destId="{0B3DC69F-C056-414B-8EF8-6479D488D6CA}" srcOrd="0" destOrd="0" presId="urn:microsoft.com/office/officeart/2008/layout/CircularPictureCallout"/>
    <dgm:cxn modelId="{660B0273-4798-413E-9E6D-07AD1448F845}" type="presParOf" srcId="{0B3DC69F-C056-414B-8EF8-6479D488D6CA}" destId="{E6D7CFDE-D1C8-4612-91AD-6E3FCCB501E5}" srcOrd="0" destOrd="0" presId="urn:microsoft.com/office/officeart/2008/layout/CircularPictureCallout"/>
    <dgm:cxn modelId="{EEA23A9F-54EE-4F3C-8ED6-435B54611AD7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66484-F384-4E77-A920-F1D7DE5DAA67}" type="presOf" srcId="{63CB0F3D-241A-462B-AFF0-840E2C209ECE}" destId="{E6D7CFDE-D1C8-4612-91AD-6E3FCCB501E5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4069BC0E-C4C5-4B56-8F8A-AF5CE11969BD}" type="presOf" srcId="{CD95CD08-1043-49F8-A471-FC5E6130DBB2}" destId="{8F8350AA-F5F4-4BA0-9964-CBABCF0043B4}" srcOrd="0" destOrd="0" presId="urn:microsoft.com/office/officeart/2008/layout/CircularPictureCallout"/>
    <dgm:cxn modelId="{011061B4-EE0A-4ABF-8D70-884C6ED432D6}" type="presOf" srcId="{3825B357-A997-41F7-90D6-C98F38D6B040}" destId="{31075FB3-033C-4436-A0EB-1E3CF14D94CE}" srcOrd="0" destOrd="0" presId="urn:microsoft.com/office/officeart/2008/layout/CircularPictureCallout"/>
    <dgm:cxn modelId="{39430CB3-A27C-4EBA-A60F-D85B6937FB1A}" type="presParOf" srcId="{8F8350AA-F5F4-4BA0-9964-CBABCF0043B4}" destId="{B5D178B9-3A55-4FCB-9C3C-EBA698447CB7}" srcOrd="0" destOrd="0" presId="urn:microsoft.com/office/officeart/2008/layout/CircularPictureCallout"/>
    <dgm:cxn modelId="{90D9A50D-775B-4BFE-AB01-E54DE4E92180}" type="presParOf" srcId="{B5D178B9-3A55-4FCB-9C3C-EBA698447CB7}" destId="{0B3DC69F-C056-414B-8EF8-6479D488D6CA}" srcOrd="0" destOrd="0" presId="urn:microsoft.com/office/officeart/2008/layout/CircularPictureCallout"/>
    <dgm:cxn modelId="{975B36E0-9156-4650-A3E3-73A98CB2E148}" type="presParOf" srcId="{0B3DC69F-C056-414B-8EF8-6479D488D6CA}" destId="{E6D7CFDE-D1C8-4612-91AD-6E3FCCB501E5}" srcOrd="0" destOrd="0" presId="urn:microsoft.com/office/officeart/2008/layout/CircularPictureCallout"/>
    <dgm:cxn modelId="{2D8877FD-DF09-4847-A05E-804CEB72B2B9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08B56-9C85-4640-997F-923DFC6165EF}" type="presOf" srcId="{63CB0F3D-241A-462B-AFF0-840E2C209ECE}" destId="{E6D7CFDE-D1C8-4612-91AD-6E3FCCB501E5}" srcOrd="0" destOrd="0" presId="urn:microsoft.com/office/officeart/2008/layout/CircularPictureCallout"/>
    <dgm:cxn modelId="{92187ECF-1964-4101-9913-434DC240469C}" type="presOf" srcId="{3825B357-A997-41F7-90D6-C98F38D6B040}" destId="{31075FB3-033C-4436-A0EB-1E3CF14D94CE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16EA42B6-450D-45F0-9B98-D8F8EAEABB05}" type="presOf" srcId="{CD95CD08-1043-49F8-A471-FC5E6130DBB2}" destId="{8F8350AA-F5F4-4BA0-9964-CBABCF0043B4}" srcOrd="0" destOrd="0" presId="urn:microsoft.com/office/officeart/2008/layout/CircularPictureCallout"/>
    <dgm:cxn modelId="{23998F74-3FE0-4070-B46B-0015A4D2D2AF}" type="presParOf" srcId="{8F8350AA-F5F4-4BA0-9964-CBABCF0043B4}" destId="{B5D178B9-3A55-4FCB-9C3C-EBA698447CB7}" srcOrd="0" destOrd="0" presId="urn:microsoft.com/office/officeart/2008/layout/CircularPictureCallout"/>
    <dgm:cxn modelId="{325AA857-C20D-4D5A-ADE5-676673459254}" type="presParOf" srcId="{B5D178B9-3A55-4FCB-9C3C-EBA698447CB7}" destId="{0B3DC69F-C056-414B-8EF8-6479D488D6CA}" srcOrd="0" destOrd="0" presId="urn:microsoft.com/office/officeart/2008/layout/CircularPictureCallout"/>
    <dgm:cxn modelId="{898B7B9E-E5CB-48BB-9E17-2D1D63AACEBD}" type="presParOf" srcId="{0B3DC69F-C056-414B-8EF8-6479D488D6CA}" destId="{E6D7CFDE-D1C8-4612-91AD-6E3FCCB501E5}" srcOrd="0" destOrd="0" presId="urn:microsoft.com/office/officeart/2008/layout/CircularPictureCallout"/>
    <dgm:cxn modelId="{06F874AE-2659-4B25-9E23-EA1BE32AFE95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06711" custScaleY="102626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409BA-8784-4F35-8D00-141B919A8062}" type="presOf" srcId="{63CB0F3D-241A-462B-AFF0-840E2C209ECE}" destId="{E6D7CFDE-D1C8-4612-91AD-6E3FCCB501E5}" srcOrd="0" destOrd="0" presId="urn:microsoft.com/office/officeart/2008/layout/CircularPictureCallout"/>
    <dgm:cxn modelId="{D9A6B56C-4C42-40DB-BD55-DAADF6C39BF9}" type="presOf" srcId="{3825B357-A997-41F7-90D6-C98F38D6B040}" destId="{31075FB3-033C-4436-A0EB-1E3CF14D94CE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D24803B3-6E4B-4D36-A277-79FF9D49B36A}" type="presOf" srcId="{CD95CD08-1043-49F8-A471-FC5E6130DBB2}" destId="{8F8350AA-F5F4-4BA0-9964-CBABCF0043B4}" srcOrd="0" destOrd="0" presId="urn:microsoft.com/office/officeart/2008/layout/CircularPictureCallout"/>
    <dgm:cxn modelId="{35526780-BDF0-47A0-A559-94EC5237FD4B}" type="presParOf" srcId="{8F8350AA-F5F4-4BA0-9964-CBABCF0043B4}" destId="{B5D178B9-3A55-4FCB-9C3C-EBA698447CB7}" srcOrd="0" destOrd="0" presId="urn:microsoft.com/office/officeart/2008/layout/CircularPictureCallout"/>
    <dgm:cxn modelId="{4D1AC0F7-78C4-4D04-AF99-BCB55F9245F9}" type="presParOf" srcId="{B5D178B9-3A55-4FCB-9C3C-EBA698447CB7}" destId="{0B3DC69F-C056-414B-8EF8-6479D488D6CA}" srcOrd="0" destOrd="0" presId="urn:microsoft.com/office/officeart/2008/layout/CircularPictureCallout"/>
    <dgm:cxn modelId="{A4C37434-7EB9-486E-ABEB-E82E0E7E18DC}" type="presParOf" srcId="{0B3DC69F-C056-414B-8EF8-6479D488D6CA}" destId="{E6D7CFDE-D1C8-4612-91AD-6E3FCCB501E5}" srcOrd="0" destOrd="0" presId="urn:microsoft.com/office/officeart/2008/layout/CircularPictureCallout"/>
    <dgm:cxn modelId="{D226D8D0-030D-466E-BCF4-4F6455A20C40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0.50479</cdr:x>
      <cdr:y>0.38259</cdr:y>
    </cdr:from>
    <cdr:to>
      <cdr:x>0.65291</cdr:x>
      <cdr:y>0.57886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0101" y="1921716"/>
          <a:ext cx="1200157" cy="98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3,2%</a:t>
          </a:r>
          <a:endParaRPr lang="ru-RU" sz="1800" b="1" dirty="0">
            <a:latin typeface="Times New Roman" panose="02020603050405020304" pitchFamily="18" charset="0"/>
            <a:ea typeface="Tahoma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0.69906</cdr:x>
      <cdr:y>0.30278</cdr:y>
    </cdr:from>
    <cdr:to>
      <cdr:x>0.86481</cdr:x>
      <cdr:y>0.58439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4211" y="1520821"/>
          <a:ext cx="1343028" cy="1414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3,3%</a:t>
          </a:r>
          <a:endParaRPr lang="ru-RU" sz="1800" b="1" dirty="0">
            <a:latin typeface="Times New Roman" panose="02020603050405020304" pitchFamily="18" charset="0"/>
            <a:ea typeface="Tahoma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0.50516</cdr:x>
      <cdr:y>0.44501</cdr:y>
    </cdr:from>
    <cdr:to>
      <cdr:x>0.60208</cdr:x>
      <cdr:y>0.51691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 flipV="1">
          <a:off x="4093146" y="2235217"/>
          <a:ext cx="785268" cy="361163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0.69906</cdr:x>
      <cdr:y>0.38812</cdr:y>
    </cdr:from>
    <cdr:to>
      <cdr:x>0.78723</cdr:x>
      <cdr:y>0.44501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 flipV="1">
          <a:off x="5664211" y="1949449"/>
          <a:ext cx="714380" cy="285752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0.63709</cdr:x>
      <cdr:y>0.07641</cdr:y>
    </cdr:from>
    <cdr:to>
      <cdr:x>0.73106</cdr:x>
      <cdr:y>0.15574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2528" y="360040"/>
          <a:ext cx="700994" cy="3737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1,1</a:t>
          </a:r>
        </a:p>
      </cdr:txBody>
    </cdr:sp>
  </cdr:relSizeAnchor>
  <cdr:relSizeAnchor xmlns:cdr="http://schemas.openxmlformats.org/drawingml/2006/chartDrawing">
    <cdr:from>
      <cdr:x>0.64674</cdr:x>
      <cdr:y>0.22866</cdr:y>
    </cdr:from>
    <cdr:to>
      <cdr:x>0.72396</cdr:x>
      <cdr:y>0.30498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24536" y="1077384"/>
          <a:ext cx="576043" cy="359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1,1</a:t>
          </a:r>
          <a:endParaRPr lang="ru-RU" sz="1800" b="1" i="0" u="none" strike="noStrike" baseline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0.66605</cdr:x>
      <cdr:y>0.38207</cdr:y>
    </cdr:from>
    <cdr:to>
      <cdr:x>0.73719</cdr:x>
      <cdr:y>0.47294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68552" y="1800200"/>
          <a:ext cx="530687" cy="428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1,1</a:t>
          </a:r>
          <a:endParaRPr lang="ru-RU" sz="1800" b="1" i="0" u="none" strike="noStrike" baseline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0.87786</cdr:x>
      <cdr:y>0.13936</cdr:y>
    </cdr:from>
    <cdr:to>
      <cdr:x>0.96243</cdr:x>
      <cdr:y>0.18485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73944" y="656622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5,8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0.89772</cdr:x>
      <cdr:y>0.29813</cdr:y>
    </cdr:from>
    <cdr:to>
      <cdr:x>1</cdr:x>
      <cdr:y>0.35878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96744" y="1404716"/>
          <a:ext cx="763018" cy="28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5,7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0.89772</cdr:x>
      <cdr:y>0.46209</cdr:y>
    </cdr:from>
    <cdr:to>
      <cdr:x>1</cdr:x>
      <cdr:y>0.53791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6744" y="2177253"/>
          <a:ext cx="763018" cy="35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5,7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0.2546</cdr:x>
      <cdr:y>0.67059</cdr:y>
    </cdr:from>
    <cdr:to>
      <cdr:x>0.3739</cdr:x>
      <cdr:y>0.72435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51410" y="3592884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492,9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0.39094</cdr:x>
      <cdr:y>0.71091</cdr:y>
    </cdr:from>
    <cdr:to>
      <cdr:x>0.48467</cdr:x>
      <cdr:y>0.76467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03538" y="380890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516,0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0.55251</cdr:x>
      <cdr:y>0.74963</cdr:y>
    </cdr:from>
    <cdr:to>
      <cdr:x>0.70299</cdr:x>
      <cdr:y>0.9603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68840" y="4016382"/>
          <a:ext cx="1271590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0.55251</cdr:x>
      <cdr:y>0.7363</cdr:y>
    </cdr:from>
    <cdr:to>
      <cdr:x>0.71144</cdr:x>
      <cdr:y>0.9603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68840" y="3944944"/>
          <a:ext cx="1343028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541,4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0.72159</cdr:x>
      <cdr:y>0.7763</cdr:y>
    </cdr:from>
    <cdr:to>
      <cdr:x>0.89743</cdr:x>
      <cdr:y>0.98696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97600" y="4159258"/>
          <a:ext cx="1485904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558,4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0.49333</cdr:x>
      <cdr:y>0.28296</cdr:y>
    </cdr:from>
    <cdr:to>
      <cdr:x>0.57787</cdr:x>
      <cdr:y>0.4963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774" y="1516052"/>
          <a:ext cx="714380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4,9%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0.49333</cdr:x>
      <cdr:y>0.34963</cdr:y>
    </cdr:from>
    <cdr:to>
      <cdr:x>0.56096</cdr:x>
      <cdr:y>0.36296</cdr:y>
    </cdr:to>
    <cdr:sp macro="" textlink="">
      <cdr:nvSpPr>
        <cdr:cNvPr id="9" name="Прямая со стрелкой 8"/>
        <cdr:cNvSpPr/>
      </cdr:nvSpPr>
      <cdr:spPr bwMode="auto">
        <a:xfrm xmlns:a="http://schemas.openxmlformats.org/drawingml/2006/main" flipV="1">
          <a:off x="4168774" y="1873242"/>
          <a:ext cx="571504" cy="7143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0.65396</cdr:x>
      <cdr:y>0.28296</cdr:y>
    </cdr:from>
    <cdr:to>
      <cdr:x>0.80443</cdr:x>
      <cdr:y>0.52029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526096" y="1516052"/>
          <a:ext cx="1271590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3,1%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0.65396</cdr:x>
      <cdr:y>0.34963</cdr:y>
    </cdr:from>
    <cdr:to>
      <cdr:x>0.73849</cdr:x>
      <cdr:y>0.36296</cdr:y>
    </cdr:to>
    <cdr:sp macro="" textlink="">
      <cdr:nvSpPr>
        <cdr:cNvPr id="12" name="Прямая со стрелкой 11"/>
        <cdr:cNvSpPr/>
      </cdr:nvSpPr>
      <cdr:spPr bwMode="auto">
        <a:xfrm xmlns:a="http://schemas.openxmlformats.org/drawingml/2006/main" flipV="1">
          <a:off x="5526096" y="1873242"/>
          <a:ext cx="714380" cy="7143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0.27057</cdr:x>
      <cdr:y>0.51599</cdr:y>
    </cdr:from>
    <cdr:to>
      <cdr:x>0.39917</cdr:x>
      <cdr:y>0.62064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4192" y="2817818"/>
          <a:ext cx="100013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6,0%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0.48185</cdr:x>
      <cdr:y>0.47674</cdr:y>
    </cdr:from>
    <cdr:to>
      <cdr:x>0.64536</cdr:x>
      <cdr:y>0.72268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47266" y="2603504"/>
          <a:ext cx="1271590" cy="134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3,4%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0.48185</cdr:x>
      <cdr:y>0.56832</cdr:y>
    </cdr:from>
    <cdr:to>
      <cdr:x>0.57371</cdr:x>
      <cdr:y>0.5814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 flipV="1">
          <a:off x="3747266" y="3103570"/>
          <a:ext cx="714380" cy="7143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0.72987</cdr:x>
      <cdr:y>0.46366</cdr:y>
    </cdr:from>
    <cdr:to>
      <cdr:x>0.73905</cdr:x>
      <cdr:y>0.47204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76092" y="2532066"/>
          <a:ext cx="7143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0.68394</cdr:x>
      <cdr:y>0.42442</cdr:y>
    </cdr:from>
    <cdr:to>
      <cdr:x>0.78498</cdr:x>
      <cdr:y>0.60494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18902" y="2317752"/>
          <a:ext cx="785818" cy="98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4,3%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0.67593</cdr:x>
      <cdr:y>0.51599</cdr:y>
    </cdr:from>
    <cdr:to>
      <cdr:x>0.7758</cdr:x>
      <cdr:y>0.53032</cdr:y>
    </cdr:to>
    <cdr:sp macro="" textlink="">
      <cdr:nvSpPr>
        <cdr:cNvPr id="9" name="Прямая со стрелкой 8"/>
        <cdr:cNvSpPr/>
      </cdr:nvSpPr>
      <cdr:spPr bwMode="auto">
        <a:xfrm xmlns:a="http://schemas.openxmlformats.org/drawingml/2006/main" flipV="1">
          <a:off x="5256584" y="2817820"/>
          <a:ext cx="776707" cy="78275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0.29922</cdr:x>
      <cdr:y>0.40728</cdr:y>
    </cdr:from>
    <cdr:to>
      <cdr:x>0.43478</cdr:x>
      <cdr:y>0.57977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6200" y="2159100"/>
          <a:ext cx="98583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7,2%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0.28713</cdr:x>
      <cdr:y>0.48652</cdr:y>
    </cdr:from>
    <cdr:to>
      <cdr:x>0.37554</cdr:x>
      <cdr:y>0.51348</cdr:y>
    </cdr:to>
    <cdr:sp macro="" textlink="">
      <cdr:nvSpPr>
        <cdr:cNvPr id="4" name="Прямая со стрелкой 3"/>
        <cdr:cNvSpPr/>
      </cdr:nvSpPr>
      <cdr:spPr bwMode="auto">
        <a:xfrm xmlns:a="http://schemas.openxmlformats.org/drawingml/2006/main" flipV="1">
          <a:off x="2088232" y="2579143"/>
          <a:ext cx="642989" cy="142921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0.2795</cdr:x>
      <cdr:y>0.44161</cdr:y>
    </cdr:from>
    <cdr:to>
      <cdr:x>0.41702</cdr:x>
      <cdr:y>0.53467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2754" y="237284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0,2%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0.79959</cdr:x>
      <cdr:y>0.41457</cdr:y>
    </cdr:from>
    <cdr:to>
      <cdr:x>0.98331</cdr:x>
      <cdr:y>0.51928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3700" y="2000110"/>
          <a:ext cx="1071574" cy="505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138%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7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7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836" y="4687052"/>
            <a:ext cx="5387666" cy="4439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947"/>
            <a:ext cx="2919565" cy="4937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45" tIns="45323" rIns="90645" bIns="453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BEBD270-2509-4A65-ABFA-2C5897156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660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93A46A-5B1C-459F-BA08-7FD9A6C1F35E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7992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D3001B-E712-4F71-AD47-6E39C49D9BAF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512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627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E12966-5CF9-4635-92E0-7DC5227CF6EE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6750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8BFD4F-6C2A-42BD-8F32-6C8F412BA16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1079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AFF6F4-BEAC-4440-A697-FB258E7CDB17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3373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07E20B-607A-4325-AE16-80C4A1B0BBAC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762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3681EF-2712-42B5-89FB-09ADAE402FBB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3164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BD270-2509-4A65-ABFA-2C589715647C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56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C029B8-4D4C-48F7-90BC-748BEADA7978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852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597D-5377-4A8B-8E2B-FAD1FAC31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79EF-AE6C-4CEB-A5B3-E7DBE13973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6CEC-B42C-4021-A74D-011820DB3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2CFE-D23C-4B2B-8F62-4F3FDA9EC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122F-CAD9-46F5-BB23-113992F8D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522D-7A1D-4EDF-B92E-C41FBAE9B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B2C6-741B-4AE8-A2E1-1ABFD41BA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57FA7-28CB-464E-B059-797DC6E52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C617B-0F03-4848-B64D-718306BDB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37E95-2C79-4DDF-9A87-D2C68B617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4DBC-6F62-4B6B-8880-00D01D8D8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5A3A-B11D-4CED-B52C-7330CD090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CE42-A68C-4104-AA93-83448841B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CE78566E-250D-4663-B12A-72D21D962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bankgorodov.ru/coa/2663_bi.gif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chart" Target="../charts/chart13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" y="1628800"/>
            <a:ext cx="9144000" cy="206210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/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alt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pPr algn="ctr" eaLnBrk="1" hangingPunct="1"/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</a:t>
            </a:r>
            <a:r>
              <a:rPr lang="en-US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132138" y="6237288"/>
            <a:ext cx="331311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2018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916238" y="692150"/>
            <a:ext cx="3455987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899592" y="765175"/>
            <a:ext cx="720080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0" b="90000" l="8887" r="90820">
                        <a14:foregroundMark x1="8887" y1="51719" x2="9277" y2="58906"/>
                        <a14:foregroundMark x1="14063" y1="52656" x2="14160" y2="56406"/>
                        <a14:foregroundMark x1="90430" y1="57031" x2="90820" y2="5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82576"/>
            <a:ext cx="4320480" cy="2700301"/>
          </a:xfrm>
          <a:prstGeom prst="rect">
            <a:avLst/>
          </a:prstGeom>
        </p:spPr>
      </p:pic>
      <p:pic>
        <p:nvPicPr>
          <p:cNvPr id="7" name="Picture 2" descr="http://www.bankgorodov.ru/coa/2663_bi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200071"/>
            <a:ext cx="480837" cy="583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5" b="97030" l="5700" r="98600">
                        <a14:foregroundMark x1="66000" y1="49364" x2="66100" y2="60113"/>
                        <a14:foregroundMark x1="60400" y1="63791" x2="60100" y2="72136"/>
                        <a14:foregroundMark x1="14100" y1="78359" x2="13400" y2="83876"/>
                        <a14:foregroundMark x1="19600" y1="73692" x2="19700" y2="79066"/>
                        <a14:foregroundMark x1="25400" y1="77511" x2="25500" y2="84300"/>
                        <a14:foregroundMark x1="32100" y1="85714" x2="32100" y2="85714"/>
                        <a14:foregroundMark x1="37600" y1="82320" x2="37700" y2="84300"/>
                        <a14:foregroundMark x1="43500" y1="78359" x2="43600" y2="82178"/>
                        <a14:foregroundMark x1="49100" y1="68175" x2="48900" y2="76379"/>
                        <a14:foregroundMark x1="54800" y1="70014" x2="54700" y2="78076"/>
                        <a14:foregroundMark x1="46200" y1="88402" x2="46200" y2="88402"/>
                        <a14:foregroundMark x1="68400" y1="88543" x2="70000" y2="87977"/>
                        <a14:foregroundMark x1="71700" y1="88260" x2="73900" y2="88260"/>
                        <a14:foregroundMark x1="74600" y1="88543" x2="76500" y2="88402"/>
                        <a14:foregroundMark x1="76900" y1="88543" x2="78900" y2="88260"/>
                        <a14:foregroundMark x1="79300" y1="88685" x2="80800" y2="88402"/>
                        <a14:foregroundMark x1="48100" y1="88260" x2="67300" y2="87977"/>
                        <a14:foregroundMark x1="51600" y1="61810" x2="57700" y2="66478"/>
                        <a14:foregroundMark x1="74100" y1="31966" x2="71000" y2="44554"/>
                        <a14:foregroundMark x1="75700" y1="46393" x2="71000" y2="60962"/>
                        <a14:foregroundMark x1="80500" y1="56294" x2="75600" y2="69307"/>
                        <a14:foregroundMark x1="84700" y1="10891" x2="78500" y2="25318"/>
                        <a14:foregroundMark x1="88400" y1="15700" x2="85800" y2="36351"/>
                        <a14:foregroundMark x1="95700" y1="8487" x2="95800" y2="35785"/>
                        <a14:foregroundMark x1="93800" y1="4668" x2="98600" y2="3395"/>
                        <a14:foregroundMark x1="94900" y1="76096" x2="95000" y2="95474"/>
                        <a14:foregroundMark x1="91700" y1="91513" x2="90800" y2="97171"/>
                        <a14:foregroundMark x1="19900" y1="82178" x2="19800" y2="84583"/>
                        <a14:foregroundMark x1="49300" y1="77793" x2="49700" y2="82885"/>
                        <a14:foregroundMark x1="55100" y1="83310" x2="55100" y2="85714"/>
                        <a14:foregroundMark x1="65500" y1="28289" x2="65300" y2="31117"/>
                        <a14:foregroundMark x1="7100" y1="40170" x2="7000" y2="41867"/>
                        <a14:foregroundMark x1="6300" y1="25884" x2="5900" y2="26591"/>
                        <a14:foregroundMark x1="7100" y1="25460" x2="7000" y2="27723"/>
                        <a14:foregroundMark x1="7100" y1="29844" x2="7100" y2="31400"/>
                        <a14:foregroundMark x1="7000" y1="33522" x2="7000" y2="35785"/>
                        <a14:foregroundMark x1="7000" y1="43423" x2="6800" y2="45686"/>
                        <a14:foregroundMark x1="6900" y1="37765" x2="6900" y2="37765"/>
                        <a14:foregroundMark x1="7000" y1="33098" x2="7000" y2="33098"/>
                        <a14:foregroundMark x1="8000" y1="26874" x2="8000" y2="26874"/>
                        <a14:foregroundMark x1="6900" y1="55163" x2="6900" y2="55163"/>
                        <a14:foregroundMark x1="7000" y1="57567" x2="7000" y2="58274"/>
                        <a14:foregroundMark x1="7100" y1="60255" x2="6800" y2="61386"/>
                        <a14:foregroundMark x1="7000" y1="50919" x2="7000" y2="52334"/>
                        <a14:foregroundMark x1="7100" y1="47949" x2="7100" y2="49081"/>
                        <a14:foregroundMark x1="7000" y1="53465" x2="7000" y2="54455"/>
                        <a14:foregroundMark x1="7000" y1="39180" x2="7000" y2="40170"/>
                        <a14:foregroundMark x1="81400" y1="88402" x2="81800" y2="88119"/>
                        <a14:foregroundMark x1="80700" y1="86846" x2="81100" y2="87270"/>
                        <a14:foregroundMark x1="19200" y1="88260" x2="21200" y2="88260"/>
                        <a14:foregroundMark x1="22600" y1="88402" x2="24100" y2="88402"/>
                        <a14:foregroundMark x1="25400" y1="88543" x2="27200" y2="88543"/>
                        <a14:foregroundMark x1="28700" y1="88402" x2="30300" y2="88402"/>
                        <a14:foregroundMark x1="31800" y1="88402" x2="33700" y2="88119"/>
                        <a14:foregroundMark x1="35200" y1="88402" x2="37100" y2="88402"/>
                        <a14:foregroundMark x1="38400" y1="88543" x2="40800" y2="88260"/>
                        <a14:foregroundMark x1="42000" y1="88260" x2="43700" y2="88260"/>
                        <a14:foregroundMark x1="44600" y1="88402" x2="45800" y2="88402"/>
                        <a14:foregroundMark x1="7100" y1="63508" x2="7000" y2="65064"/>
                        <a14:foregroundMark x1="7100" y1="67893" x2="7100" y2="70156"/>
                        <a14:foregroundMark x1="7000" y1="72560" x2="7000" y2="74540"/>
                        <a14:foregroundMark x1="7100" y1="66478" x2="7200" y2="67185"/>
                        <a14:foregroundMark x1="7100" y1="75813" x2="6900" y2="78218"/>
                        <a14:foregroundMark x1="7000" y1="79915" x2="6900" y2="81895"/>
                        <a14:foregroundMark x1="7100" y1="83310" x2="7000" y2="84866"/>
                        <a14:foregroundMark x1="7000" y1="85856" x2="7000" y2="87553"/>
                        <a14:foregroundMark x1="7700" y1="88402" x2="9000" y2="88260"/>
                        <a14:foregroundMark x1="10000" y1="88402" x2="11300" y2="88402"/>
                        <a14:foregroundMark x1="12400" y1="88260" x2="14500" y2="88260"/>
                        <a14:foregroundMark x1="16000" y1="88402" x2="17800" y2="88260"/>
                        <a14:foregroundMark x1="5900" y1="26733" x2="5700" y2="26874"/>
                        <a14:foregroundMark x1="70800" y1="88402" x2="70800" y2="88402"/>
                        <a14:foregroundMark x1="80900" y1="89250" x2="80900" y2="89250"/>
                        <a14:foregroundMark x1="80500" y1="89958" x2="80500" y2="89958"/>
                        <a14:backgroundMark x1="71500" y1="86987" x2="71500" y2="86987"/>
                        <a14:backgroundMark x1="70600" y1="87553" x2="70600" y2="87553"/>
                        <a14:backgroundMark x1="80200" y1="88967" x2="80200" y2="88967"/>
                        <a14:backgroundMark x1="93200" y1="1556" x2="94500" y2="707"/>
                        <a14:backgroundMark x1="57200" y1="85431" x2="57600" y2="86280"/>
                        <a14:backgroundMark x1="62500" y1="86987" x2="63000" y2="87270"/>
                        <a14:backgroundMark x1="63400" y1="87694" x2="64400" y2="87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3059832" cy="21633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536" y="0"/>
            <a:ext cx="8517632" cy="1642194"/>
          </a:xfrm>
        </p:spPr>
        <p:txBody>
          <a:bodyPr/>
          <a:lstStyle/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неналоговых доходов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2018-20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гг.</a:t>
            </a:r>
          </a:p>
          <a:p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65968665"/>
              </p:ext>
            </p:extLst>
          </p:nvPr>
        </p:nvGraphicFramePr>
        <p:xfrm>
          <a:off x="467544" y="1484784"/>
          <a:ext cx="70567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0_ad535_c3dca67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595" y="5361429"/>
            <a:ext cx="2438405" cy="149657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 bwMode="auto">
          <a:xfrm>
            <a:off x="2428860" y="2500306"/>
            <a:ext cx="630972" cy="1504758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10800000" flipV="1">
            <a:off x="2357422" y="40238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17,3%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020247" y="1484313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83765585"/>
              </p:ext>
            </p:extLst>
          </p:nvPr>
        </p:nvGraphicFramePr>
        <p:xfrm>
          <a:off x="1601900" y="1512644"/>
          <a:ext cx="5899038" cy="415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913"/>
            <a:ext cx="8784976" cy="91378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из федерального и регионального бюджетов в 2019 году</a:t>
            </a: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3564061" y="1412776"/>
            <a:ext cx="2016051" cy="1061824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905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6875463" y="1476375"/>
            <a:ext cx="1873250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 rot="10800000" flipV="1">
            <a:off x="4098007" y="3357562"/>
            <a:ext cx="1357313" cy="461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2575,0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4053851" y="1700808"/>
            <a:ext cx="1500198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+11,2%*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11178089-Gold-coin-in-towers-on-white-background-Stock-Photo-coins-gold-m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301209"/>
            <a:ext cx="1326865" cy="1556791"/>
          </a:xfrm>
          <a:prstGeom prst="rect">
            <a:avLst/>
          </a:prstGeom>
        </p:spPr>
      </p:pic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251520" y="6427841"/>
            <a:ext cx="3684803" cy="34051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 первоначальному плану на 2018 год</a:t>
            </a:r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>
            <a:off x="251520" y="1737792"/>
            <a:ext cx="1590415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1,6%)</a:t>
            </a:r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>
            <a:off x="7165376" y="2416373"/>
            <a:ext cx="1727104" cy="13280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Субсидии,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2019,8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(78,4%)</a:t>
            </a:r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5796136" y="3187148"/>
            <a:ext cx="1584176" cy="1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1763688" y="2348880"/>
            <a:ext cx="1675581" cy="46154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>
            <a:off x="989620" y="5446916"/>
            <a:ext cx="6915348" cy="78319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435,7</a:t>
            </a:r>
          </a:p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2139,3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3752"/>
            <a:ext cx="8352928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формирование расходов бюджета Озерского городского округа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2019-2021 годах</a:t>
            </a:r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467544" y="1268760"/>
            <a:ext cx="576263" cy="79236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467544" y="2636912"/>
            <a:ext cx="576263" cy="86409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539552" y="1268760"/>
            <a:ext cx="360362" cy="762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400" dirty="0"/>
              <a:t>1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539552" y="2708920"/>
            <a:ext cx="360362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 dirty="0" smtClean="0"/>
              <a:t>2</a:t>
            </a:r>
            <a:endParaRPr lang="ru-RU" altLang="ru-RU" sz="4400" dirty="0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67544" y="4509120"/>
            <a:ext cx="576263" cy="7928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67544" y="5805264"/>
            <a:ext cx="576263" cy="7928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39552" y="450912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580526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>
            <a:off x="1475657" y="1375499"/>
            <a:ext cx="7272808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приоритетов бюджетной политики, сформулированных в Указе Президента РФ от 07.05.2018 №204</a:t>
            </a: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1367644" y="2204864"/>
            <a:ext cx="7452828" cy="188987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уровня минимальной оплаты труда работников муниципальных учреждений до размера, установленного федеральным законодательством, обеспечение уровня средней заработной платы работников муниципальных учреждений в соответствии с Указами Президента.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муниципальных учреждений в условиях ограниченности финансовых ресурсов предусмотрено с учетом привлечения внебюджетных источников и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оптимизационных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1357324" y="5654635"/>
            <a:ext cx="7463147" cy="105560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объемы средств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мероприятиям, на реализацию которых выделены субсидии из областного бюджета, в целях обеспечения условия </a:t>
            </a:r>
            <a:r>
              <a:rPr lang="ru-RU" alt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постановочные расходы театрам, формирование книжных фондов, организация отдыха детей в каникулярное время и др.)</a:t>
            </a:r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>
            <a:off x="1357323" y="4484285"/>
            <a:ext cx="7463147" cy="81724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строительства, реконструкции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социальной и инженерной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за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инвестиционной составляющей дотации ЗАТО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переходящим объектам, начатым в 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1"/>
          <p:cNvSpPr txBox="1">
            <a:spLocks noChangeArrowheads="1"/>
          </p:cNvSpPr>
          <p:nvPr/>
        </p:nvSpPr>
        <p:spPr bwMode="auto">
          <a:xfrm>
            <a:off x="251520" y="0"/>
            <a:ext cx="8640960" cy="138499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Озерского городского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eaLnBrk="1" hangingPunct="1"/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разделу «Социальная политика»</a:t>
            </a:r>
          </a:p>
          <a:p>
            <a:pPr algn="ctr" eaLnBrk="1" hangingPunct="1"/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6148" name="Text Box 35"/>
          <p:cNvSpPr txBox="1">
            <a:spLocks noChangeArrowheads="1"/>
          </p:cNvSpPr>
          <p:nvPr/>
        </p:nvSpPr>
        <p:spPr bwMode="auto">
          <a:xfrm>
            <a:off x="7668344" y="1188021"/>
            <a:ext cx="1347087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28" name="Object 3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54288739"/>
              </p:ext>
            </p:extLst>
          </p:nvPr>
        </p:nvGraphicFramePr>
        <p:xfrm>
          <a:off x="-108520" y="1148114"/>
          <a:ext cx="650085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AutoShape 38"/>
          <p:cNvSpPr>
            <a:spLocks noChangeArrowheads="1"/>
          </p:cNvSpPr>
          <p:nvPr/>
        </p:nvSpPr>
        <p:spPr bwMode="auto">
          <a:xfrm>
            <a:off x="1463116" y="1412776"/>
            <a:ext cx="1643074" cy="571504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6150" name="AutoShape 39"/>
          <p:cNvSpPr>
            <a:spLocks noChangeArrowheads="1"/>
          </p:cNvSpPr>
          <p:nvPr/>
        </p:nvSpPr>
        <p:spPr bwMode="auto">
          <a:xfrm>
            <a:off x="1907704" y="2282002"/>
            <a:ext cx="1728787" cy="6429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6151" name="AutoShape 40"/>
          <p:cNvSpPr>
            <a:spLocks noChangeArrowheads="1"/>
          </p:cNvSpPr>
          <p:nvPr/>
        </p:nvSpPr>
        <p:spPr bwMode="auto">
          <a:xfrm>
            <a:off x="2483768" y="3148378"/>
            <a:ext cx="1728788" cy="71438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6152" name="Text Box 41"/>
          <p:cNvSpPr txBox="1">
            <a:spLocks noChangeArrowheads="1"/>
          </p:cNvSpPr>
          <p:nvPr/>
        </p:nvSpPr>
        <p:spPr bwMode="auto">
          <a:xfrm>
            <a:off x="1930588" y="1538654"/>
            <a:ext cx="107157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+4,3%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42"/>
          <p:cNvSpPr txBox="1">
            <a:spLocks noChangeArrowheads="1"/>
          </p:cNvSpPr>
          <p:nvPr/>
        </p:nvSpPr>
        <p:spPr bwMode="auto">
          <a:xfrm>
            <a:off x="2377604" y="2402750"/>
            <a:ext cx="784594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+1,8%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 Box 43"/>
          <p:cNvSpPr txBox="1">
            <a:spLocks noChangeArrowheads="1"/>
          </p:cNvSpPr>
          <p:nvPr/>
        </p:nvSpPr>
        <p:spPr bwMode="auto">
          <a:xfrm>
            <a:off x="2954090" y="3338854"/>
            <a:ext cx="82641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+2,6%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Text Box 44"/>
          <p:cNvSpPr txBox="1">
            <a:spLocks noChangeArrowheads="1"/>
          </p:cNvSpPr>
          <p:nvPr/>
        </p:nvSpPr>
        <p:spPr bwMode="auto">
          <a:xfrm>
            <a:off x="4260301" y="3303802"/>
            <a:ext cx="85725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709,2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Text Box 45"/>
          <p:cNvSpPr txBox="1">
            <a:spLocks noChangeArrowheads="1"/>
          </p:cNvSpPr>
          <p:nvPr/>
        </p:nvSpPr>
        <p:spPr bwMode="auto">
          <a:xfrm>
            <a:off x="3156201" y="1553812"/>
            <a:ext cx="92869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678,7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Text Box 46"/>
          <p:cNvSpPr txBox="1">
            <a:spLocks noChangeArrowheads="1"/>
          </p:cNvSpPr>
          <p:nvPr/>
        </p:nvSpPr>
        <p:spPr bwMode="auto">
          <a:xfrm>
            <a:off x="3427577" y="2418809"/>
            <a:ext cx="6828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691,2</a:t>
            </a:r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1476375" y="4868863"/>
            <a:ext cx="44640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2000">
              <a:latin typeface="Arial" charset="0"/>
            </a:endParaRPr>
          </a:p>
        </p:txBody>
      </p:sp>
      <p:sp>
        <p:nvSpPr>
          <p:cNvPr id="6165" name="AutoShape 56"/>
          <p:cNvSpPr>
            <a:spLocks noChangeArrowheads="1"/>
          </p:cNvSpPr>
          <p:nvPr/>
        </p:nvSpPr>
        <p:spPr bwMode="auto">
          <a:xfrm>
            <a:off x="395287" y="4748362"/>
            <a:ext cx="8390865" cy="81724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социальной поддержки отдельным категориям граждан в целях повышения адресности социальной поддержки, в том числе в рамках новой муниципальной программы «Поддержка социально ориентированных некоммерческих организаций Озерского городского округа»</a:t>
            </a:r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>
            <a:off x="395286" y="5681189"/>
            <a:ext cx="839086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 для детей-сирот </a:t>
            </a:r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auto">
          <a:xfrm>
            <a:off x="395286" y="6131691"/>
            <a:ext cx="8390865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молодым семьям на приобретение жилого помещения эконом-класса или создание объекта индивидуального жилищного строительства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эконом-класса </a:t>
            </a:r>
            <a:endParaRPr lang="ru-RU" alt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56"/>
          <p:cNvSpPr>
            <a:spLocks noChangeArrowheads="1"/>
          </p:cNvSpPr>
          <p:nvPr/>
        </p:nvSpPr>
        <p:spPr bwMode="auto">
          <a:xfrm>
            <a:off x="395285" y="4293096"/>
            <a:ext cx="839086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социальной защиты населения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371041" y="2074259"/>
            <a:ext cx="4074072" cy="2172443"/>
            <a:chOff x="4371041" y="2074259"/>
            <a:chExt cx="4074072" cy="217244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5099">
              <a:off x="4371041" y="2074259"/>
              <a:ext cx="4074072" cy="159102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 bwMode="auto">
            <a:xfrm rot="2605363">
              <a:off x="5419741" y="2811223"/>
              <a:ext cx="2629974" cy="36933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</a:t>
              </a:r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 rot="2711468">
              <a:off x="6138146" y="3311344"/>
              <a:ext cx="1501385" cy="36933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92"/>
          <p:cNvSpPr txBox="1">
            <a:spLocks noChangeArrowheads="1"/>
          </p:cNvSpPr>
          <p:nvPr/>
        </p:nvSpPr>
        <p:spPr bwMode="auto">
          <a:xfrm>
            <a:off x="642910" y="260350"/>
            <a:ext cx="8105803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структура расходов бюджета Озерского городского округа в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55" name="Object 95"/>
          <p:cNvGraphicFramePr>
            <a:graphicFrameLocks noGrp="1" noChangeAspect="1"/>
          </p:cNvGraphicFramePr>
          <p:nvPr>
            <p:ph/>
          </p:nvPr>
        </p:nvGraphicFramePr>
        <p:xfrm>
          <a:off x="1073150" y="2439988"/>
          <a:ext cx="7564438" cy="358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 Box 97"/>
          <p:cNvSpPr txBox="1">
            <a:spLocks noChangeArrowheads="1"/>
          </p:cNvSpPr>
          <p:nvPr/>
        </p:nvSpPr>
        <p:spPr bwMode="auto">
          <a:xfrm>
            <a:off x="7164388" y="1214422"/>
            <a:ext cx="180022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173" name="Line 101"/>
          <p:cNvSpPr>
            <a:spLocks noChangeShapeType="1"/>
          </p:cNvSpPr>
          <p:nvPr/>
        </p:nvSpPr>
        <p:spPr bwMode="auto">
          <a:xfrm flipV="1">
            <a:off x="4929190" y="2571744"/>
            <a:ext cx="0" cy="8636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4" name="Line 102"/>
          <p:cNvSpPr>
            <a:spLocks noChangeShapeType="1"/>
          </p:cNvSpPr>
          <p:nvPr/>
        </p:nvSpPr>
        <p:spPr bwMode="auto">
          <a:xfrm flipH="1">
            <a:off x="4929190" y="2571744"/>
            <a:ext cx="23764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5" name="Line 104"/>
          <p:cNvSpPr>
            <a:spLocks noChangeShapeType="1"/>
          </p:cNvSpPr>
          <p:nvPr/>
        </p:nvSpPr>
        <p:spPr bwMode="auto">
          <a:xfrm flipV="1">
            <a:off x="4643438" y="2000240"/>
            <a:ext cx="0" cy="143986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6" name="Line 105"/>
          <p:cNvSpPr>
            <a:spLocks noChangeShapeType="1"/>
          </p:cNvSpPr>
          <p:nvPr/>
        </p:nvSpPr>
        <p:spPr bwMode="auto">
          <a:xfrm flipH="1">
            <a:off x="3071802" y="2000240"/>
            <a:ext cx="15843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7" name="Line 106"/>
          <p:cNvSpPr>
            <a:spLocks noChangeShapeType="1"/>
          </p:cNvSpPr>
          <p:nvPr/>
        </p:nvSpPr>
        <p:spPr bwMode="auto">
          <a:xfrm flipV="1">
            <a:off x="3929058" y="2714620"/>
            <a:ext cx="0" cy="7207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8" name="Line 107"/>
          <p:cNvSpPr>
            <a:spLocks noChangeShapeType="1"/>
          </p:cNvSpPr>
          <p:nvPr/>
        </p:nvSpPr>
        <p:spPr bwMode="auto">
          <a:xfrm flipH="1">
            <a:off x="2000232" y="2714620"/>
            <a:ext cx="19446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9" name="Line 108"/>
          <p:cNvSpPr>
            <a:spLocks noChangeShapeType="1"/>
          </p:cNvSpPr>
          <p:nvPr/>
        </p:nvSpPr>
        <p:spPr bwMode="auto">
          <a:xfrm flipV="1">
            <a:off x="3214678" y="3143248"/>
            <a:ext cx="0" cy="5032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0" name="Line 109"/>
          <p:cNvSpPr>
            <a:spLocks noChangeShapeType="1"/>
          </p:cNvSpPr>
          <p:nvPr/>
        </p:nvSpPr>
        <p:spPr bwMode="auto">
          <a:xfrm flipH="1">
            <a:off x="2071670" y="3143248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1" name="Line 110"/>
          <p:cNvSpPr>
            <a:spLocks noChangeShapeType="1"/>
          </p:cNvSpPr>
          <p:nvPr/>
        </p:nvSpPr>
        <p:spPr bwMode="auto">
          <a:xfrm flipH="1">
            <a:off x="2285984" y="3857628"/>
            <a:ext cx="6477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2" name="Line 111"/>
          <p:cNvSpPr>
            <a:spLocks noChangeShapeType="1"/>
          </p:cNvSpPr>
          <p:nvPr/>
        </p:nvSpPr>
        <p:spPr bwMode="auto">
          <a:xfrm>
            <a:off x="3203575" y="4292600"/>
            <a:ext cx="0" cy="18732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3" name="Line 113"/>
          <p:cNvSpPr>
            <a:spLocks noChangeShapeType="1"/>
          </p:cNvSpPr>
          <p:nvPr/>
        </p:nvSpPr>
        <p:spPr bwMode="auto">
          <a:xfrm>
            <a:off x="4284663" y="4559300"/>
            <a:ext cx="0" cy="18002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4" name="Line 114"/>
          <p:cNvSpPr>
            <a:spLocks noChangeShapeType="1"/>
          </p:cNvSpPr>
          <p:nvPr/>
        </p:nvSpPr>
        <p:spPr bwMode="auto">
          <a:xfrm>
            <a:off x="4265613" y="6361113"/>
            <a:ext cx="21605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5" name="Line 115"/>
          <p:cNvSpPr>
            <a:spLocks noChangeShapeType="1"/>
          </p:cNvSpPr>
          <p:nvPr/>
        </p:nvSpPr>
        <p:spPr bwMode="auto">
          <a:xfrm>
            <a:off x="4643438" y="4684713"/>
            <a:ext cx="0" cy="9350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6" name="Line 116"/>
          <p:cNvSpPr>
            <a:spLocks noChangeShapeType="1"/>
          </p:cNvSpPr>
          <p:nvPr/>
        </p:nvSpPr>
        <p:spPr bwMode="auto">
          <a:xfrm>
            <a:off x="4621213" y="5619750"/>
            <a:ext cx="100806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7" name="Line 117"/>
          <p:cNvSpPr>
            <a:spLocks noChangeShapeType="1"/>
          </p:cNvSpPr>
          <p:nvPr/>
        </p:nvSpPr>
        <p:spPr bwMode="auto">
          <a:xfrm>
            <a:off x="6732588" y="4189413"/>
            <a:ext cx="15113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8" name="Text Box 118"/>
          <p:cNvSpPr txBox="1">
            <a:spLocks noChangeArrowheads="1"/>
          </p:cNvSpPr>
          <p:nvPr/>
        </p:nvSpPr>
        <p:spPr bwMode="auto">
          <a:xfrm>
            <a:off x="7164388" y="3500438"/>
            <a:ext cx="1295400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Образование</a:t>
            </a:r>
          </a:p>
        </p:txBody>
      </p:sp>
      <p:sp>
        <p:nvSpPr>
          <p:cNvPr id="7189" name="Text Box 120"/>
          <p:cNvSpPr txBox="1">
            <a:spLocks noChangeArrowheads="1"/>
          </p:cNvSpPr>
          <p:nvPr/>
        </p:nvSpPr>
        <p:spPr bwMode="auto">
          <a:xfrm>
            <a:off x="7308850" y="3857628"/>
            <a:ext cx="10795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1811.3</a:t>
            </a:r>
            <a:endParaRPr lang="ru-RU" altLang="ru-RU" dirty="0"/>
          </a:p>
        </p:txBody>
      </p:sp>
      <p:sp>
        <p:nvSpPr>
          <p:cNvPr id="7190" name="Text Box 121"/>
          <p:cNvSpPr txBox="1">
            <a:spLocks noChangeArrowheads="1"/>
          </p:cNvSpPr>
          <p:nvPr/>
        </p:nvSpPr>
        <p:spPr bwMode="auto">
          <a:xfrm>
            <a:off x="7308850" y="4143380"/>
            <a:ext cx="1223963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52,6%</a:t>
            </a:r>
            <a:endParaRPr lang="ru-RU" altLang="ru-RU" dirty="0"/>
          </a:p>
        </p:txBody>
      </p:sp>
      <p:sp>
        <p:nvSpPr>
          <p:cNvPr id="7191" name="Text Box 122"/>
          <p:cNvSpPr txBox="1">
            <a:spLocks noChangeArrowheads="1"/>
          </p:cNvSpPr>
          <p:nvPr/>
        </p:nvSpPr>
        <p:spPr bwMode="auto">
          <a:xfrm>
            <a:off x="5143504" y="2143116"/>
            <a:ext cx="3316284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7192" name="Text Box 123"/>
          <p:cNvSpPr txBox="1">
            <a:spLocks noChangeArrowheads="1"/>
          </p:cNvSpPr>
          <p:nvPr/>
        </p:nvSpPr>
        <p:spPr bwMode="auto">
          <a:xfrm>
            <a:off x="4967288" y="2285992"/>
            <a:ext cx="75723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9.8</a:t>
            </a:r>
            <a:endParaRPr lang="ru-RU" altLang="ru-RU" dirty="0"/>
          </a:p>
        </p:txBody>
      </p:sp>
      <p:sp>
        <p:nvSpPr>
          <p:cNvPr id="7193" name="Text Box 124"/>
          <p:cNvSpPr txBox="1">
            <a:spLocks noChangeArrowheads="1"/>
          </p:cNvSpPr>
          <p:nvPr/>
        </p:nvSpPr>
        <p:spPr bwMode="auto">
          <a:xfrm rot="10800000" flipV="1">
            <a:off x="4967287" y="2595839"/>
            <a:ext cx="75723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0,</a:t>
            </a:r>
            <a:r>
              <a:rPr lang="en-US" altLang="ru-RU" dirty="0" smtClean="0"/>
              <a:t>3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194" name="Text Box 125"/>
          <p:cNvSpPr txBox="1">
            <a:spLocks noChangeArrowheads="1"/>
          </p:cNvSpPr>
          <p:nvPr/>
        </p:nvSpPr>
        <p:spPr bwMode="auto">
          <a:xfrm>
            <a:off x="2336800" y="1785926"/>
            <a:ext cx="93662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Arial" charset="0"/>
              </a:rPr>
              <a:t>ЖКХ</a:t>
            </a:r>
          </a:p>
        </p:txBody>
      </p:sp>
      <p:sp>
        <p:nvSpPr>
          <p:cNvPr id="7195" name="Text Box 126"/>
          <p:cNvSpPr txBox="1">
            <a:spLocks noChangeArrowheads="1"/>
          </p:cNvSpPr>
          <p:nvPr/>
        </p:nvSpPr>
        <p:spPr bwMode="auto">
          <a:xfrm>
            <a:off x="3492500" y="1539875"/>
            <a:ext cx="1008063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155.3</a:t>
            </a:r>
            <a:endParaRPr lang="ru-RU" altLang="ru-RU" dirty="0"/>
          </a:p>
        </p:txBody>
      </p:sp>
      <p:sp>
        <p:nvSpPr>
          <p:cNvPr id="7196" name="Text Box 127"/>
          <p:cNvSpPr txBox="1">
            <a:spLocks noChangeArrowheads="1"/>
          </p:cNvSpPr>
          <p:nvPr/>
        </p:nvSpPr>
        <p:spPr bwMode="auto">
          <a:xfrm>
            <a:off x="3492500" y="1919288"/>
            <a:ext cx="100806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4,</a:t>
            </a:r>
            <a:r>
              <a:rPr lang="en-US" altLang="ru-RU" dirty="0" smtClean="0"/>
              <a:t>5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197" name="Text Box 128"/>
          <p:cNvSpPr txBox="1">
            <a:spLocks noChangeArrowheads="1"/>
          </p:cNvSpPr>
          <p:nvPr/>
        </p:nvSpPr>
        <p:spPr bwMode="auto">
          <a:xfrm>
            <a:off x="642910" y="2500306"/>
            <a:ext cx="214313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Национальная экономика</a:t>
            </a:r>
          </a:p>
        </p:txBody>
      </p:sp>
      <p:sp>
        <p:nvSpPr>
          <p:cNvPr id="7198" name="Text Box 129"/>
          <p:cNvSpPr txBox="1">
            <a:spLocks noChangeArrowheads="1"/>
          </p:cNvSpPr>
          <p:nvPr/>
        </p:nvSpPr>
        <p:spPr bwMode="auto">
          <a:xfrm>
            <a:off x="2771800" y="2276872"/>
            <a:ext cx="936625" cy="784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19</a:t>
            </a:r>
            <a:r>
              <a:rPr lang="en-US" altLang="ru-RU" dirty="0" smtClean="0"/>
              <a:t>1</a:t>
            </a:r>
            <a:r>
              <a:rPr lang="ru-RU" altLang="ru-RU" dirty="0" smtClean="0"/>
              <a:t>,</a:t>
            </a:r>
            <a:r>
              <a:rPr lang="en-US" altLang="ru-RU" dirty="0" smtClean="0"/>
              <a:t>0</a:t>
            </a:r>
            <a:endParaRPr lang="ru-RU" altLang="ru-RU" dirty="0"/>
          </a:p>
          <a:p>
            <a:pPr eaLnBrk="1" hangingPunct="1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7199" name="Text Box 130"/>
          <p:cNvSpPr txBox="1">
            <a:spLocks noChangeArrowheads="1"/>
          </p:cNvSpPr>
          <p:nvPr/>
        </p:nvSpPr>
        <p:spPr bwMode="auto">
          <a:xfrm>
            <a:off x="3214678" y="2786058"/>
            <a:ext cx="85725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5.5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200" name="Text Box 131"/>
          <p:cNvSpPr txBox="1">
            <a:spLocks noChangeArrowheads="1"/>
          </p:cNvSpPr>
          <p:nvPr/>
        </p:nvSpPr>
        <p:spPr bwMode="auto">
          <a:xfrm>
            <a:off x="214282" y="3000373"/>
            <a:ext cx="185738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Культура, </a:t>
            </a:r>
            <a:r>
              <a:rPr lang="ru-RU" altLang="ru-RU" sz="1200" dirty="0" smtClean="0">
                <a:latin typeface="Arial" charset="0"/>
              </a:rPr>
              <a:t>кинематография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7201" name="Text Box 132"/>
          <p:cNvSpPr txBox="1">
            <a:spLocks noChangeArrowheads="1"/>
          </p:cNvSpPr>
          <p:nvPr/>
        </p:nvSpPr>
        <p:spPr bwMode="auto">
          <a:xfrm>
            <a:off x="1907704" y="2780929"/>
            <a:ext cx="936625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264.5</a:t>
            </a:r>
            <a:endParaRPr lang="ru-RU" altLang="ru-RU" dirty="0"/>
          </a:p>
        </p:txBody>
      </p:sp>
      <p:sp>
        <p:nvSpPr>
          <p:cNvPr id="7202" name="Text Box 133"/>
          <p:cNvSpPr txBox="1">
            <a:spLocks noChangeArrowheads="1"/>
          </p:cNvSpPr>
          <p:nvPr/>
        </p:nvSpPr>
        <p:spPr bwMode="auto">
          <a:xfrm>
            <a:off x="2214545" y="3143248"/>
            <a:ext cx="85725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7,</a:t>
            </a:r>
            <a:r>
              <a:rPr lang="en-US" altLang="ru-RU" dirty="0" smtClean="0"/>
              <a:t>7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203" name="Line 134"/>
          <p:cNvSpPr>
            <a:spLocks noChangeShapeType="1"/>
          </p:cNvSpPr>
          <p:nvPr/>
        </p:nvSpPr>
        <p:spPr bwMode="auto">
          <a:xfrm>
            <a:off x="2285984" y="3857628"/>
            <a:ext cx="0" cy="5048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204" name="Line 135"/>
          <p:cNvSpPr>
            <a:spLocks noChangeShapeType="1"/>
          </p:cNvSpPr>
          <p:nvPr/>
        </p:nvSpPr>
        <p:spPr bwMode="auto">
          <a:xfrm>
            <a:off x="785786" y="4357694"/>
            <a:ext cx="15113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205" name="Text Box 136"/>
          <p:cNvSpPr txBox="1">
            <a:spLocks noChangeArrowheads="1"/>
          </p:cNvSpPr>
          <p:nvPr/>
        </p:nvSpPr>
        <p:spPr bwMode="auto">
          <a:xfrm>
            <a:off x="468313" y="4724400"/>
            <a:ext cx="23018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Общегосударственные вопросы</a:t>
            </a:r>
          </a:p>
        </p:txBody>
      </p:sp>
      <p:sp>
        <p:nvSpPr>
          <p:cNvPr id="7206" name="Text Box 137"/>
          <p:cNvSpPr txBox="1">
            <a:spLocks noChangeArrowheads="1"/>
          </p:cNvSpPr>
          <p:nvPr/>
        </p:nvSpPr>
        <p:spPr bwMode="auto">
          <a:xfrm>
            <a:off x="857224" y="4365625"/>
            <a:ext cx="857256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4,</a:t>
            </a:r>
            <a:r>
              <a:rPr lang="en-US" altLang="ru-RU" dirty="0" smtClean="0"/>
              <a:t>5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207" name="Text Box 138"/>
          <p:cNvSpPr txBox="1">
            <a:spLocks noChangeArrowheads="1"/>
          </p:cNvSpPr>
          <p:nvPr/>
        </p:nvSpPr>
        <p:spPr bwMode="auto">
          <a:xfrm>
            <a:off x="928662" y="4005263"/>
            <a:ext cx="78581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1</a:t>
            </a:r>
            <a:r>
              <a:rPr lang="en-US" altLang="ru-RU" dirty="0" smtClean="0"/>
              <a:t>54.8</a:t>
            </a:r>
            <a:endParaRPr lang="ru-RU" altLang="ru-RU" dirty="0"/>
          </a:p>
        </p:txBody>
      </p:sp>
      <p:sp>
        <p:nvSpPr>
          <p:cNvPr id="7208" name="Line 139"/>
          <p:cNvSpPr>
            <a:spLocks noChangeShapeType="1"/>
          </p:cNvSpPr>
          <p:nvPr/>
        </p:nvSpPr>
        <p:spPr bwMode="auto">
          <a:xfrm flipH="1">
            <a:off x="1763713" y="6165850"/>
            <a:ext cx="143986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209" name="Text Box 140"/>
          <p:cNvSpPr txBox="1">
            <a:spLocks noChangeArrowheads="1"/>
          </p:cNvSpPr>
          <p:nvPr/>
        </p:nvSpPr>
        <p:spPr bwMode="auto">
          <a:xfrm rot="10800000" flipV="1">
            <a:off x="285720" y="5895975"/>
            <a:ext cx="2071702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Социальная политика</a:t>
            </a:r>
          </a:p>
        </p:txBody>
      </p:sp>
      <p:sp>
        <p:nvSpPr>
          <p:cNvPr id="7210" name="Text Box 141"/>
          <p:cNvSpPr txBox="1">
            <a:spLocks noChangeArrowheads="1"/>
          </p:cNvSpPr>
          <p:nvPr/>
        </p:nvSpPr>
        <p:spPr bwMode="auto">
          <a:xfrm>
            <a:off x="2195513" y="5805488"/>
            <a:ext cx="93662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678.8</a:t>
            </a:r>
            <a:endParaRPr lang="ru-RU" altLang="ru-RU" dirty="0"/>
          </a:p>
        </p:txBody>
      </p:sp>
      <p:sp>
        <p:nvSpPr>
          <p:cNvPr id="7211" name="Text Box 142"/>
          <p:cNvSpPr txBox="1">
            <a:spLocks noChangeArrowheads="1"/>
          </p:cNvSpPr>
          <p:nvPr/>
        </p:nvSpPr>
        <p:spPr bwMode="auto">
          <a:xfrm>
            <a:off x="2124075" y="6165850"/>
            <a:ext cx="107950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19.7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212" name="Text Box 143"/>
          <p:cNvSpPr txBox="1">
            <a:spLocks noChangeArrowheads="1"/>
          </p:cNvSpPr>
          <p:nvPr/>
        </p:nvSpPr>
        <p:spPr bwMode="auto">
          <a:xfrm>
            <a:off x="5572132" y="5229225"/>
            <a:ext cx="3392481" cy="4619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latin typeface="Arial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7213" name="Text Box 144"/>
          <p:cNvSpPr txBox="1">
            <a:spLocks noChangeArrowheads="1"/>
          </p:cNvSpPr>
          <p:nvPr/>
        </p:nvSpPr>
        <p:spPr bwMode="auto">
          <a:xfrm>
            <a:off x="4967288" y="5229225"/>
            <a:ext cx="757237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2</a:t>
            </a:r>
            <a:r>
              <a:rPr lang="en-US" altLang="ru-RU" dirty="0" smtClean="0"/>
              <a:t>7.0</a:t>
            </a:r>
            <a:endParaRPr lang="ru-RU" altLang="ru-RU" dirty="0"/>
          </a:p>
        </p:txBody>
      </p:sp>
      <p:sp>
        <p:nvSpPr>
          <p:cNvPr id="7214" name="Text Box 145"/>
          <p:cNvSpPr txBox="1">
            <a:spLocks noChangeArrowheads="1"/>
          </p:cNvSpPr>
          <p:nvPr/>
        </p:nvSpPr>
        <p:spPr bwMode="auto">
          <a:xfrm>
            <a:off x="4929188" y="5589588"/>
            <a:ext cx="938212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0,</a:t>
            </a:r>
            <a:r>
              <a:rPr lang="en-US" altLang="ru-RU" dirty="0" smtClean="0"/>
              <a:t>8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sp>
        <p:nvSpPr>
          <p:cNvPr id="7215" name="Text Box 146"/>
          <p:cNvSpPr txBox="1">
            <a:spLocks noChangeArrowheads="1"/>
          </p:cNvSpPr>
          <p:nvPr/>
        </p:nvSpPr>
        <p:spPr bwMode="auto">
          <a:xfrm>
            <a:off x="6300788" y="6092825"/>
            <a:ext cx="223202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>
                <a:latin typeface="Arial" charset="0"/>
              </a:rPr>
              <a:t>Физическая культура и спорт</a:t>
            </a:r>
          </a:p>
        </p:txBody>
      </p:sp>
      <p:sp>
        <p:nvSpPr>
          <p:cNvPr id="7216" name="Text Box 147"/>
          <p:cNvSpPr txBox="1">
            <a:spLocks noChangeArrowheads="1"/>
          </p:cNvSpPr>
          <p:nvPr/>
        </p:nvSpPr>
        <p:spPr bwMode="auto">
          <a:xfrm>
            <a:off x="5364163" y="5949950"/>
            <a:ext cx="93602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148.3</a:t>
            </a:r>
            <a:endParaRPr lang="ru-RU" altLang="ru-RU" dirty="0"/>
          </a:p>
        </p:txBody>
      </p:sp>
      <p:sp>
        <p:nvSpPr>
          <p:cNvPr id="7217" name="Text Box 148"/>
          <p:cNvSpPr txBox="1">
            <a:spLocks noChangeArrowheads="1"/>
          </p:cNvSpPr>
          <p:nvPr/>
        </p:nvSpPr>
        <p:spPr bwMode="auto">
          <a:xfrm>
            <a:off x="5435600" y="6308725"/>
            <a:ext cx="11525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4.3</a:t>
            </a:r>
            <a:r>
              <a:rPr lang="ru-RU" altLang="ru-RU" dirty="0" smtClean="0"/>
              <a:t>%</a:t>
            </a:r>
            <a:endParaRPr lang="ru-RU" altLang="ru-RU" dirty="0"/>
          </a:p>
        </p:txBody>
      </p:sp>
      <p:pic>
        <p:nvPicPr>
          <p:cNvPr id="7218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22296">
            <a:off x="4982862" y="3214853"/>
            <a:ext cx="2384425" cy="19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7219" name="Прямоугольник 1"/>
          <p:cNvSpPr>
            <a:spLocks noChangeArrowheads="1"/>
          </p:cNvSpPr>
          <p:nvPr/>
        </p:nvSpPr>
        <p:spPr bwMode="auto">
          <a:xfrm>
            <a:off x="7235825" y="2527300"/>
            <a:ext cx="17287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 smtClean="0">
                <a:latin typeface="Arial" charset="0"/>
                <a:cs typeface="Arial" charset="0"/>
              </a:rPr>
              <a:t>Средства </a:t>
            </a:r>
            <a:r>
              <a:rPr lang="ru-RU" altLang="ru-RU" sz="1200" dirty="0">
                <a:latin typeface="Arial" charset="0"/>
                <a:cs typeface="Arial" charset="0"/>
              </a:rPr>
              <a:t>массовой информации</a:t>
            </a:r>
          </a:p>
        </p:txBody>
      </p:sp>
      <p:sp>
        <p:nvSpPr>
          <p:cNvPr id="7220" name="Прямоугольник 2"/>
          <p:cNvSpPr>
            <a:spLocks noChangeArrowheads="1"/>
          </p:cNvSpPr>
          <p:nvPr/>
        </p:nvSpPr>
        <p:spPr bwMode="auto">
          <a:xfrm flipH="1">
            <a:off x="6516688" y="2786058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3,</a:t>
            </a:r>
            <a:r>
              <a:rPr lang="en-US" altLang="ru-RU" dirty="0" smtClean="0"/>
              <a:t>5</a:t>
            </a:r>
            <a:endParaRPr lang="ru-RU" altLang="ru-RU" dirty="0"/>
          </a:p>
        </p:txBody>
      </p:sp>
      <p:sp>
        <p:nvSpPr>
          <p:cNvPr id="7221" name="Прямоугольник 3"/>
          <p:cNvSpPr>
            <a:spLocks noChangeArrowheads="1"/>
          </p:cNvSpPr>
          <p:nvPr/>
        </p:nvSpPr>
        <p:spPr bwMode="auto">
          <a:xfrm>
            <a:off x="6426200" y="3068638"/>
            <a:ext cx="882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0,1%</a:t>
            </a:r>
          </a:p>
        </p:txBody>
      </p:sp>
      <p:sp>
        <p:nvSpPr>
          <p:cNvPr id="7222" name="Прямоугольник 4"/>
          <p:cNvSpPr>
            <a:spLocks noChangeArrowheads="1"/>
          </p:cNvSpPr>
          <p:nvPr/>
        </p:nvSpPr>
        <p:spPr bwMode="auto">
          <a:xfrm>
            <a:off x="250825" y="6459538"/>
            <a:ext cx="4105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 dirty="0"/>
              <a:t>Охрана окружающей среды – </a:t>
            </a:r>
            <a:r>
              <a:rPr lang="ru-RU" altLang="ru-RU" sz="1200" dirty="0" smtClean="0"/>
              <a:t>0,</a:t>
            </a:r>
            <a:r>
              <a:rPr lang="en-US" altLang="ru-RU" sz="1200" dirty="0" smtClean="0"/>
              <a:t>7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7544" y="1"/>
            <a:ext cx="8507288" cy="1412776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Озерского городского округа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сфере в части средств местного бюджета за 201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1832" y="112474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96096197"/>
              </p:ext>
            </p:extLst>
          </p:nvPr>
        </p:nvGraphicFramePr>
        <p:xfrm>
          <a:off x="571472" y="1500174"/>
          <a:ext cx="58326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/>
          <p:nvPr/>
        </p:nvCxnSpPr>
        <p:spPr bwMode="auto">
          <a:xfrm flipV="1">
            <a:off x="2009917" y="1869505"/>
            <a:ext cx="576064" cy="144016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 flipV="1">
            <a:off x="3411588" y="3775618"/>
            <a:ext cx="576064" cy="144016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V="1">
            <a:off x="4719578" y="3911352"/>
            <a:ext cx="576064" cy="144016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547664" y="1556792"/>
            <a:ext cx="95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130.3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21468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12.4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7756" y="34983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4314" y="3202021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4.9%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8739037"/>
              </p:ext>
            </p:extLst>
          </p:nvPr>
        </p:nvGraphicFramePr>
        <p:xfrm>
          <a:off x="3905498" y="1058446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734348022"/>
              </p:ext>
            </p:extLst>
          </p:nvPr>
        </p:nvGraphicFramePr>
        <p:xfrm>
          <a:off x="3865374" y="4226798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531661029"/>
              </p:ext>
            </p:extLst>
          </p:nvPr>
        </p:nvGraphicFramePr>
        <p:xfrm>
          <a:off x="5123373" y="2570614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467544" y="87891"/>
            <a:ext cx="8351887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инфраструктуры </a:t>
            </a: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alt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4691219" y="5650051"/>
            <a:ext cx="4175423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eaLnBrk="1" hangingPunct="1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30,1 млн. рублей</a:t>
            </a: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4669879" y="4005064"/>
            <a:ext cx="4175423" cy="13280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и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фонды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112,6 млн. рублей</a:t>
            </a:r>
          </a:p>
          <a:p>
            <a:pPr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населения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30,9 млн. рублей</a:t>
            </a: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4644008" y="2374029"/>
            <a:ext cx="4175423" cy="13280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ru-RU" alt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 и капитальный ремонт инженерной и социальной </a:t>
            </a:r>
            <a:r>
              <a:rPr lang="ru-RU" alt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</a:p>
          <a:p>
            <a:pPr algn="just" eaLnBrk="1" hangingPunct="1"/>
            <a:r>
              <a:rPr lang="ru-RU" alt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132,2 млн. рублей</a:t>
            </a:r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467544" y="1277559"/>
            <a:ext cx="8351887" cy="78319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хозяйства 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-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305,8 млн. рублей</a:t>
            </a:r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11013140"/>
              </p:ext>
            </p:extLst>
          </p:nvPr>
        </p:nvGraphicFramePr>
        <p:xfrm>
          <a:off x="-1239705" y="4221088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87199819"/>
              </p:ext>
            </p:extLst>
          </p:nvPr>
        </p:nvGraphicFramePr>
        <p:xfrm>
          <a:off x="755056" y="2930654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700220786"/>
              </p:ext>
            </p:extLst>
          </p:nvPr>
        </p:nvGraphicFramePr>
        <p:xfrm>
          <a:off x="-1332656" y="1922542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79512" y="188640"/>
            <a:ext cx="8784976" cy="115212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капитальное строительство и реконструкцию социальных объектов в 2019 году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3995936" y="2058481"/>
            <a:ext cx="4842106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коммунальной и инженерной инфраструктуры</a:t>
            </a:r>
          </a:p>
          <a:p>
            <a:pPr algn="just" eaLnBrk="1" hangingPunct="1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- 52 679,3 тыс. рублей</a:t>
            </a:r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3995936" y="3863544"/>
            <a:ext cx="4842106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экономической </a:t>
            </a:r>
            <a:r>
              <a:rPr 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11 555,2 тыс. рублей</a:t>
            </a:r>
            <a:endParaRPr lang="ru-RU" dirty="0"/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3995936" y="5289378"/>
            <a:ext cx="4842106" cy="13280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Объекты социальной инфраструктуры </a:t>
            </a:r>
            <a:r>
              <a:rPr lang="ru-RU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реконструкция Дворца спорта по ул. Кирова, 16 «А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67 997,3 тыс. рублей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710907756"/>
              </p:ext>
            </p:extLst>
          </p:nvPr>
        </p:nvGraphicFramePr>
        <p:xfrm>
          <a:off x="-1252545" y="1202462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18616885"/>
              </p:ext>
            </p:extLst>
          </p:nvPr>
        </p:nvGraphicFramePr>
        <p:xfrm>
          <a:off x="-1252545" y="4221088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83374161"/>
              </p:ext>
            </p:extLst>
          </p:nvPr>
        </p:nvGraphicFramePr>
        <p:xfrm>
          <a:off x="0" y="2711775"/>
          <a:ext cx="4266902" cy="301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расходов бюджета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 в 201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40346"/>
              </p:ext>
            </p:extLst>
          </p:nvPr>
        </p:nvGraphicFramePr>
        <p:xfrm>
          <a:off x="457200" y="1600201"/>
          <a:ext cx="4402832" cy="391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03690193"/>
              </p:ext>
            </p:extLst>
          </p:nvPr>
        </p:nvGraphicFramePr>
        <p:xfrm>
          <a:off x="4572000" y="1397000"/>
          <a:ext cx="4104456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68133" y="25855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4,1%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деньги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517232"/>
            <a:ext cx="2555776" cy="1277888"/>
          </a:xfrm>
          <a:prstGeom prst="rect">
            <a:avLst/>
          </a:prstGeom>
        </p:spPr>
      </p:pic>
      <p:sp>
        <p:nvSpPr>
          <p:cNvPr id="35" name="AutoShape 56"/>
          <p:cNvSpPr>
            <a:spLocks noChangeArrowheads="1"/>
          </p:cNvSpPr>
          <p:nvPr/>
        </p:nvSpPr>
        <p:spPr bwMode="auto">
          <a:xfrm>
            <a:off x="6793560" y="1475358"/>
            <a:ext cx="2037600" cy="1022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56"/>
          <p:cNvSpPr>
            <a:spLocks noChangeArrowheads="1"/>
          </p:cNvSpPr>
          <p:nvPr/>
        </p:nvSpPr>
        <p:spPr bwMode="auto">
          <a:xfrm>
            <a:off x="4572000" y="4753138"/>
            <a:ext cx="4269210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муниципальных и ведомственных целевых программ</a:t>
            </a:r>
          </a:p>
        </p:txBody>
      </p:sp>
      <p:sp>
        <p:nvSpPr>
          <p:cNvPr id="39" name="AutoShape 56"/>
          <p:cNvSpPr>
            <a:spLocks noChangeArrowheads="1"/>
          </p:cNvSpPr>
          <p:nvPr/>
        </p:nvSpPr>
        <p:spPr bwMode="auto">
          <a:xfrm>
            <a:off x="251520" y="4797152"/>
            <a:ext cx="3038725" cy="71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889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социального блока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 flipV="1">
            <a:off x="5518448" y="4221089"/>
            <a:ext cx="421704" cy="576063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971600" y="4149080"/>
            <a:ext cx="648072" cy="707306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AutoShape 56"/>
          <p:cNvSpPr>
            <a:spLocks noChangeArrowheads="1"/>
          </p:cNvSpPr>
          <p:nvPr/>
        </p:nvSpPr>
        <p:spPr bwMode="auto">
          <a:xfrm>
            <a:off x="251520" y="1476202"/>
            <a:ext cx="2037807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889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экономического характера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2051720" y="2276872"/>
            <a:ext cx="720080" cy="360040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utoShape 56"/>
          <p:cNvSpPr>
            <a:spLocks noChangeArrowheads="1"/>
          </p:cNvSpPr>
          <p:nvPr/>
        </p:nvSpPr>
        <p:spPr bwMode="auto">
          <a:xfrm>
            <a:off x="3517342" y="1478350"/>
            <a:ext cx="2037807" cy="1022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889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H="1">
            <a:off x="3823475" y="2326937"/>
            <a:ext cx="542845" cy="627907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 flipH="1">
            <a:off x="6793560" y="2273771"/>
            <a:ext cx="349146" cy="435149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4976" y="274638"/>
            <a:ext cx="8738520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 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3059111" y="1773238"/>
            <a:ext cx="0" cy="4104034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684213" y="3500438"/>
            <a:ext cx="21590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14348" name="Text Box 25"/>
          <p:cNvSpPr txBox="1">
            <a:spLocks noChangeArrowheads="1"/>
          </p:cNvSpPr>
          <p:nvPr/>
        </p:nvSpPr>
        <p:spPr bwMode="auto">
          <a:xfrm>
            <a:off x="467544" y="3212976"/>
            <a:ext cx="239119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остатка средств на счете бюджета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9" name="Text Box 28"/>
          <p:cNvSpPr txBox="1">
            <a:spLocks noChangeArrowheads="1"/>
          </p:cNvSpPr>
          <p:nvPr/>
        </p:nvSpPr>
        <p:spPr bwMode="auto">
          <a:xfrm>
            <a:off x="7451700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350" name="Text Box 29"/>
          <p:cNvSpPr txBox="1">
            <a:spLocks noChangeArrowheads="1"/>
          </p:cNvSpPr>
          <p:nvPr/>
        </p:nvSpPr>
        <p:spPr bwMode="auto">
          <a:xfrm>
            <a:off x="6372200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4351" name="Group 33"/>
          <p:cNvGrpSpPr>
            <a:grpSpLocks noChangeAspect="1"/>
          </p:cNvGrpSpPr>
          <p:nvPr/>
        </p:nvGrpSpPr>
        <p:grpSpPr bwMode="auto">
          <a:xfrm>
            <a:off x="3203848" y="4725144"/>
            <a:ext cx="735012" cy="469900"/>
            <a:chOff x="1973" y="2523"/>
            <a:chExt cx="463" cy="296"/>
          </a:xfrm>
        </p:grpSpPr>
        <p:sp>
          <p:nvSpPr>
            <p:cNvPr id="14367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8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201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9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14352" name="Group 37"/>
          <p:cNvGrpSpPr>
            <a:grpSpLocks noChangeAspect="1"/>
          </p:cNvGrpSpPr>
          <p:nvPr/>
        </p:nvGrpSpPr>
        <p:grpSpPr bwMode="auto">
          <a:xfrm>
            <a:off x="4211913" y="4725144"/>
            <a:ext cx="674688" cy="460375"/>
            <a:chOff x="2699" y="2523"/>
            <a:chExt cx="425" cy="290"/>
          </a:xfrm>
        </p:grpSpPr>
        <p:sp>
          <p:nvSpPr>
            <p:cNvPr id="14364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5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6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14353" name="Group 40"/>
          <p:cNvGrpSpPr>
            <a:grpSpLocks noChangeAspect="1"/>
          </p:cNvGrpSpPr>
          <p:nvPr/>
        </p:nvGrpSpPr>
        <p:grpSpPr bwMode="auto">
          <a:xfrm>
            <a:off x="5291413" y="4725144"/>
            <a:ext cx="652463" cy="460375"/>
            <a:chOff x="2699" y="2523"/>
            <a:chExt cx="411" cy="290"/>
          </a:xfrm>
        </p:grpSpPr>
        <p:sp>
          <p:nvSpPr>
            <p:cNvPr id="14361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2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3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altLang="ru-RU" sz="1400" b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7"/>
          <p:cNvGrpSpPr>
            <a:grpSpLocks noChangeAspect="1"/>
          </p:cNvGrpSpPr>
          <p:nvPr/>
        </p:nvGrpSpPr>
        <p:grpSpPr bwMode="auto">
          <a:xfrm>
            <a:off x="7236296" y="4725144"/>
            <a:ext cx="674688" cy="460375"/>
            <a:chOff x="2699" y="2523"/>
            <a:chExt cx="425" cy="290"/>
          </a:xfrm>
        </p:grpSpPr>
        <p:sp>
          <p:nvSpPr>
            <p:cNvPr id="35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38" name="Group 40"/>
          <p:cNvGrpSpPr>
            <a:grpSpLocks noChangeAspect="1"/>
          </p:cNvGrpSpPr>
          <p:nvPr/>
        </p:nvGrpSpPr>
        <p:grpSpPr bwMode="auto">
          <a:xfrm>
            <a:off x="8315796" y="4725144"/>
            <a:ext cx="652463" cy="460375"/>
            <a:chOff x="2699" y="2523"/>
            <a:chExt cx="411" cy="290"/>
          </a:xfrm>
        </p:grpSpPr>
        <p:sp>
          <p:nvSpPr>
            <p:cNvPr id="39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altLang="ru-RU" sz="1400" b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33"/>
          <p:cNvGrpSpPr>
            <a:grpSpLocks noChangeAspect="1"/>
          </p:cNvGrpSpPr>
          <p:nvPr/>
        </p:nvGrpSpPr>
        <p:grpSpPr bwMode="auto">
          <a:xfrm>
            <a:off x="6228184" y="4725144"/>
            <a:ext cx="735012" cy="469900"/>
            <a:chOff x="1973" y="2523"/>
            <a:chExt cx="463" cy="296"/>
          </a:xfrm>
        </p:grpSpPr>
        <p:sp>
          <p:nvSpPr>
            <p:cNvPr id="44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201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49" name="Group 37"/>
          <p:cNvGrpSpPr>
            <a:grpSpLocks noChangeAspect="1"/>
          </p:cNvGrpSpPr>
          <p:nvPr/>
        </p:nvGrpSpPr>
        <p:grpSpPr bwMode="auto">
          <a:xfrm>
            <a:off x="1187624" y="4653136"/>
            <a:ext cx="674688" cy="460375"/>
            <a:chOff x="2699" y="2523"/>
            <a:chExt cx="425" cy="290"/>
          </a:xfrm>
        </p:grpSpPr>
        <p:sp>
          <p:nvSpPr>
            <p:cNvPr id="50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53" name="Group 40"/>
          <p:cNvGrpSpPr>
            <a:grpSpLocks noChangeAspect="1"/>
          </p:cNvGrpSpPr>
          <p:nvPr/>
        </p:nvGrpSpPr>
        <p:grpSpPr bwMode="auto">
          <a:xfrm>
            <a:off x="2195736" y="4653136"/>
            <a:ext cx="652463" cy="460375"/>
            <a:chOff x="2699" y="2523"/>
            <a:chExt cx="411" cy="290"/>
          </a:xfrm>
        </p:grpSpPr>
        <p:sp>
          <p:nvSpPr>
            <p:cNvPr id="54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altLang="ru-RU" sz="1400" b="0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33"/>
          <p:cNvGrpSpPr>
            <a:grpSpLocks noChangeAspect="1"/>
          </p:cNvGrpSpPr>
          <p:nvPr/>
        </p:nvGrpSpPr>
        <p:grpSpPr bwMode="auto">
          <a:xfrm>
            <a:off x="395536" y="4653136"/>
            <a:ext cx="735012" cy="469900"/>
            <a:chOff x="1973" y="2523"/>
            <a:chExt cx="463" cy="296"/>
          </a:xfrm>
        </p:grpSpPr>
        <p:sp>
          <p:nvSpPr>
            <p:cNvPr id="58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201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95536" y="41490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66.2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 descr="103792227221b6041c449c868cdac9bf95019ea142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95093"/>
            <a:ext cx="1838865" cy="1636589"/>
          </a:xfrm>
          <a:prstGeom prst="rect">
            <a:avLst/>
          </a:prstGeom>
        </p:spPr>
      </p:pic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224976" y="1876823"/>
            <a:ext cx="2633764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 дефицита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56"/>
          <p:cNvSpPr>
            <a:spLocks noChangeArrowheads="1"/>
          </p:cNvSpPr>
          <p:nvPr/>
        </p:nvSpPr>
        <p:spPr bwMode="auto">
          <a:xfrm>
            <a:off x="3270744" y="1876823"/>
            <a:ext cx="2633764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</a:t>
            </a:r>
          </a:p>
        </p:txBody>
      </p:sp>
      <p:sp>
        <p:nvSpPr>
          <p:cNvPr id="65" name="AutoShape 56"/>
          <p:cNvSpPr>
            <a:spLocks noChangeArrowheads="1"/>
          </p:cNvSpPr>
          <p:nvPr/>
        </p:nvSpPr>
        <p:spPr bwMode="auto">
          <a:xfrm>
            <a:off x="6352878" y="1806646"/>
            <a:ext cx="2633764" cy="11237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бюджетных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41096" y="134668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6156176" y="1772816"/>
            <a:ext cx="0" cy="4104034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69" name="AutoShape 56"/>
          <p:cNvSpPr>
            <a:spLocks noChangeArrowheads="1"/>
          </p:cNvSpPr>
          <p:nvPr/>
        </p:nvSpPr>
        <p:spPr bwMode="auto">
          <a:xfrm>
            <a:off x="224976" y="6082437"/>
            <a:ext cx="7226724" cy="57888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внутренние заимствования у кредитных организаций, осуществляются в целях рефинансирования муниципального долга в размере 115,0 млн.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alt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8423746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5399945" y="412824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4323854" y="413968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3329892" y="4137779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913"/>
            <a:ext cx="8784975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 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</a:p>
        </p:txBody>
      </p:sp>
      <p:graphicFrame>
        <p:nvGraphicFramePr>
          <p:cNvPr id="27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9840577"/>
              </p:ext>
            </p:extLst>
          </p:nvPr>
        </p:nvGraphicFramePr>
        <p:xfrm>
          <a:off x="251520" y="1783251"/>
          <a:ext cx="7878266" cy="449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020247" y="1484313"/>
            <a:ext cx="1800225" cy="28892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225075" y="6251277"/>
            <a:ext cx="288925" cy="215900"/>
          </a:xfrm>
          <a:prstGeom prst="rect">
            <a:avLst/>
          </a:prstGeom>
          <a:solidFill>
            <a:srgbClr val="FF9933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571736" y="5929330"/>
            <a:ext cx="13684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1601312" y="6230640"/>
            <a:ext cx="1008063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025300" y="6251277"/>
            <a:ext cx="288925" cy="215900"/>
          </a:xfrm>
          <a:prstGeom prst="rect">
            <a:avLst/>
          </a:prstGeom>
          <a:solidFill>
            <a:srgbClr val="990099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457100" y="6183015"/>
            <a:ext cx="91453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5041425" y="6251277"/>
            <a:ext cx="288925" cy="215900"/>
          </a:xfrm>
          <a:prstGeom prst="rect">
            <a:avLst/>
          </a:prstGeom>
          <a:solidFill>
            <a:srgbClr val="6600FF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5433537" y="6178252"/>
            <a:ext cx="95185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1174682" y="2475369"/>
            <a:ext cx="11080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378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2061825" y="1560111"/>
            <a:ext cx="113823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445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3097555" y="2475369"/>
            <a:ext cx="1008063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939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3859843" y="1621535"/>
            <a:ext cx="108744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959,6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4415160" y="5250744"/>
            <a:ext cx="728663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auto">
          <a:xfrm>
            <a:off x="5003672" y="2514212"/>
            <a:ext cx="104616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949,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5763439" y="1628329"/>
            <a:ext cx="10064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2 959,1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auto">
          <a:xfrm>
            <a:off x="6340437" y="5235802"/>
            <a:ext cx="719138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auto">
          <a:xfrm>
            <a:off x="1329647" y="3788916"/>
            <a:ext cx="687739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auto">
          <a:xfrm>
            <a:off x="2017237" y="4306441"/>
            <a:ext cx="93662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+10,7%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auto">
          <a:xfrm>
            <a:off x="3198585" y="4006404"/>
            <a:ext cx="83502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3,0%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auto">
          <a:xfrm>
            <a:off x="3871437" y="4306441"/>
            <a:ext cx="846138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-14,1%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auto">
          <a:xfrm>
            <a:off x="5205151" y="4006404"/>
            <a:ext cx="77267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,3%</a:t>
            </a:r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auto">
          <a:xfrm>
            <a:off x="5845931" y="4796555"/>
            <a:ext cx="989012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2533" y="5220829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1438172794744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4357" y="5517232"/>
            <a:ext cx="1655867" cy="132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бюджета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pic>
        <p:nvPicPr>
          <p:cNvPr id="16" name="Рисунок 15" descr="56220838-faily-бюджет-концепции.-Миниатюрный-семьи-на-монетах-кучу.-Макро-фотограф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425522"/>
            <a:ext cx="2011152" cy="1432478"/>
          </a:xfrm>
          <a:prstGeom prst="rect">
            <a:avLst/>
          </a:prstGeom>
        </p:spPr>
      </p:pic>
      <p:sp>
        <p:nvSpPr>
          <p:cNvPr id="17" name="AutoShape 56"/>
          <p:cNvSpPr>
            <a:spLocks noChangeArrowheads="1"/>
          </p:cNvSpPr>
          <p:nvPr/>
        </p:nvSpPr>
        <p:spPr bwMode="auto">
          <a:xfrm>
            <a:off x="1503487" y="5108609"/>
            <a:ext cx="7183313" cy="4086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умеренной долговой политики</a:t>
            </a:r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>
            <a:off x="1475656" y="3505999"/>
            <a:ext cx="7183313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 для эффективного расходования бюджетных средств, обеспечение сбалансированности бюджета</a:t>
            </a: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>
            <a:off x="1475656" y="1693915"/>
            <a:ext cx="7183313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достигнутого уровня выполнения  социальных обязательств, в том числе оплаты труда работников муниципальных учреждений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67544" y="1844080"/>
            <a:ext cx="576263" cy="79236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67544" y="3429000"/>
            <a:ext cx="576263" cy="86409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39552" y="1844080"/>
            <a:ext cx="360362" cy="762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400" dirty="0"/>
              <a:t>1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39552" y="3501008"/>
            <a:ext cx="360362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 dirty="0" smtClean="0"/>
              <a:t>2</a:t>
            </a:r>
            <a:endParaRPr lang="ru-RU" altLang="ru-RU" sz="4400" dirty="0"/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467544" y="4941168"/>
            <a:ext cx="576263" cy="7928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9" name="TextBox 28"/>
          <p:cNvSpPr txBox="1"/>
          <p:nvPr/>
        </p:nvSpPr>
        <p:spPr>
          <a:xfrm>
            <a:off x="539552" y="494116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042988" y="2798763"/>
            <a:ext cx="70326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7322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 в 2019 году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31550929"/>
              </p:ext>
            </p:extLst>
          </p:nvPr>
        </p:nvGraphicFramePr>
        <p:xfrm>
          <a:off x="323528" y="1556792"/>
          <a:ext cx="5532834" cy="360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8167" l="2625" r="97125">
                        <a14:foregroundMark x1="45500" y1="4667" x2="52250" y2="7500"/>
                        <a14:foregroundMark x1="43625" y1="667" x2="43625" y2="667"/>
                        <a14:foregroundMark x1="72500" y1="18000" x2="80375" y2="21667"/>
                        <a14:foregroundMark x1="73500" y1="26167" x2="82125" y2="30167"/>
                        <a14:foregroundMark x1="92375" y1="24500" x2="93875" y2="29000"/>
                        <a14:foregroundMark x1="95375" y1="80167" x2="97125" y2="86833"/>
                        <a14:foregroundMark x1="80750" y1="95333" x2="86125" y2="94167"/>
                        <a14:foregroundMark x1="82625" y1="96833" x2="82625" y2="96833"/>
                        <a14:foregroundMark x1="73250" y1="97667" x2="73250" y2="97667"/>
                        <a14:foregroundMark x1="6875" y1="67500" x2="6375" y2="74167"/>
                        <a14:foregroundMark x1="4875" y1="76833" x2="2750" y2="81667"/>
                        <a14:foregroundMark x1="10125" y1="98167" x2="10125" y2="98167"/>
                        <a14:foregroundMark x1="3375" y1="94000" x2="2625" y2="94167"/>
                        <a14:foregroundMark x1="4125" y1="91500" x2="3625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3456384" cy="2592288"/>
          </a:xfrm>
          <a:prstGeom prst="rect">
            <a:avLst/>
          </a:prstGeom>
        </p:spPr>
      </p:pic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467544" y="5554323"/>
            <a:ext cx="3642643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бюджетов других уровней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 flipV="1">
            <a:off x="3059831" y="4005064"/>
            <a:ext cx="936103" cy="18002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5364088" y="1781654"/>
            <a:ext cx="3642643" cy="71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4716016" y="2348878"/>
            <a:ext cx="1224137" cy="3740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785001" cy="1081087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собственных доходов бюджета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городского округа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2019-20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годы</a:t>
            </a:r>
          </a:p>
        </p:txBody>
      </p:sp>
      <p:graphicFrame>
        <p:nvGraphicFramePr>
          <p:cNvPr id="5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530608"/>
              </p:ext>
            </p:extLst>
          </p:nvPr>
        </p:nvGraphicFramePr>
        <p:xfrm>
          <a:off x="520712" y="1484784"/>
          <a:ext cx="8102600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/>
          <p:nvPr/>
        </p:nvCxnSpPr>
        <p:spPr bwMode="auto">
          <a:xfrm flipV="1">
            <a:off x="3143240" y="4071942"/>
            <a:ext cx="714380" cy="285752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143240" y="371475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00563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6794" y="5616536"/>
            <a:ext cx="1560238" cy="124150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64288" y="1122363"/>
            <a:ext cx="1800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5101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Озерского городского округа</a:t>
            </a:r>
            <a:b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2019-2021 годах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121227" y="1345382"/>
            <a:ext cx="1008237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63304590"/>
              </p:ext>
            </p:extLst>
          </p:nvPr>
        </p:nvGraphicFramePr>
        <p:xfrm>
          <a:off x="179512" y="1336957"/>
          <a:ext cx="8035826" cy="507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0_ad535_c3dca67b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595" y="5361429"/>
            <a:ext cx="2438405" cy="1496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8240709"/>
              </p:ext>
            </p:extLst>
          </p:nvPr>
        </p:nvGraphicFramePr>
        <p:xfrm>
          <a:off x="107504" y="620688"/>
          <a:ext cx="89644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 flipV="1">
            <a:off x="3283266" y="2927102"/>
            <a:ext cx="571504" cy="6985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10800000" flipV="1">
            <a:off x="3211828" y="2490815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4,7%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money-bag-21114952.jpg"/>
          <p:cNvPicPr>
            <a:picLocks noChangeAspect="1"/>
          </p:cNvPicPr>
          <p:nvPr/>
        </p:nvPicPr>
        <p:blipFill rotWithShape="1">
          <a:blip r:embed="rId4" cstate="print"/>
          <a:srcRect r="6619"/>
          <a:stretch/>
        </p:blipFill>
        <p:spPr>
          <a:xfrm>
            <a:off x="7812360" y="5555078"/>
            <a:ext cx="1259632" cy="127164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851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eaLnBrk="1" hangingPunct="1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2018-20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092280" y="1267867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79511" y="0"/>
            <a:ext cx="8712993" cy="126872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налогов на товары, реализуемые в РФ (акцизы)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2018-20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1гг.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0307832"/>
              </p:ext>
            </p:extLst>
          </p:nvPr>
        </p:nvGraphicFramePr>
        <p:xfrm>
          <a:off x="467544" y="1397000"/>
          <a:ext cx="7776864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 flipV="1">
            <a:off x="2555776" y="4714884"/>
            <a:ext cx="785818" cy="71438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Рисунок 8" descr="00563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274" y="5616536"/>
            <a:ext cx="1560238" cy="124150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64288" y="1252498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1331640" y="1745010"/>
            <a:ext cx="5112543" cy="37457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норматив: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0,12043811%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79512" y="44623"/>
            <a:ext cx="8784976" cy="1368153"/>
          </a:xfrm>
        </p:spPr>
        <p:txBody>
          <a:bodyPr/>
          <a:lstStyle/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налогов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2018-20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гг.</a:t>
            </a:r>
          </a:p>
          <a:p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09400359"/>
              </p:ext>
            </p:extLst>
          </p:nvPr>
        </p:nvGraphicFramePr>
        <p:xfrm>
          <a:off x="395536" y="1412776"/>
          <a:ext cx="7272808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1178089-Gold-coin-in-towers-on-white-background-Stock-Photo-coins-gold-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122071"/>
            <a:ext cx="1475656" cy="173136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92280" y="1556792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7544" y="44623"/>
            <a:ext cx="8229600" cy="1440161"/>
          </a:xfrm>
        </p:spPr>
        <p:txBody>
          <a:bodyPr/>
          <a:lstStyle/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 на имущество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2018-20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гг.</a:t>
            </a:r>
          </a:p>
          <a:p>
            <a:pPr>
              <a:buNone/>
            </a:pP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07058898"/>
              </p:ext>
            </p:extLst>
          </p:nvPr>
        </p:nvGraphicFramePr>
        <p:xfrm>
          <a:off x="467544" y="1484784"/>
          <a:ext cx="7272808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/>
          <p:cNvCxnSpPr/>
          <p:nvPr/>
        </p:nvCxnSpPr>
        <p:spPr bwMode="auto">
          <a:xfrm flipV="1">
            <a:off x="2555776" y="4293096"/>
            <a:ext cx="720080" cy="360040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Рисунок 5" descr="money-bag-21114952.jpg"/>
          <p:cNvPicPr>
            <a:picLocks noChangeAspect="1"/>
          </p:cNvPicPr>
          <p:nvPr/>
        </p:nvPicPr>
        <p:blipFill rotWithShape="1">
          <a:blip r:embed="rId3" cstate="print"/>
          <a:srcRect r="6619"/>
          <a:stretch/>
        </p:blipFill>
        <p:spPr>
          <a:xfrm>
            <a:off x="7680548" y="5301208"/>
            <a:ext cx="1440160" cy="145389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020247" y="1484313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6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12623</TotalTime>
  <Words>909</Words>
  <Application>Microsoft Office PowerPoint</Application>
  <PresentationFormat>Экран (4:3)</PresentationFormat>
  <Paragraphs>236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Tahoma</vt:lpstr>
      <vt:lpstr>Times New Roman</vt:lpstr>
      <vt:lpstr>Оформление по умолчанию</vt:lpstr>
      <vt:lpstr>Презентация PowerPoint</vt:lpstr>
      <vt:lpstr>Основные параметры бюджета Озерского городского округа  на 2019-2021 годы</vt:lpstr>
      <vt:lpstr>Структура доходов бюджета Озерского городского округа в 2019 году</vt:lpstr>
      <vt:lpstr>Прогноз собственных доходов бюджета Озерского городского округа на 2019-2021 годы</vt:lpstr>
      <vt:lpstr>Структура налоговых и неналоговых доходов бюджета Озерского городского округа в 2019-2021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Трансферты из федерального и регионального бюджетов в 2019 году</vt:lpstr>
      <vt:lpstr>Факторы, влияющие на формирование расходов бюджета Озерского городского округа в 2019-2021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расходов бюджета Озерского городского округа в 2019 году</vt:lpstr>
      <vt:lpstr>Долговая политика Озерского городского округа  в 2019-2021 годах</vt:lpstr>
      <vt:lpstr>Характеристика бюджета Озерского городского округа на 2019-2021 годах</vt:lpstr>
      <vt:lpstr>Презентация PowerPoint</vt:lpstr>
    </vt:vector>
  </TitlesOfParts>
  <Company>Ministry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user</cp:lastModifiedBy>
  <cp:revision>1196</cp:revision>
  <cp:lastPrinted>2018-11-25T14:38:06Z</cp:lastPrinted>
  <dcterms:created xsi:type="dcterms:W3CDTF">2007-04-06T03:39:44Z</dcterms:created>
  <dcterms:modified xsi:type="dcterms:W3CDTF">2018-11-28T13:00:17Z</dcterms:modified>
</cp:coreProperties>
</file>